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52"/>
  </p:notesMasterIdLst>
  <p:sldIdLst>
    <p:sldId id="389" r:id="rId2"/>
    <p:sldId id="507" r:id="rId3"/>
    <p:sldId id="508" r:id="rId4"/>
    <p:sldId id="448" r:id="rId5"/>
    <p:sldId id="464" r:id="rId6"/>
    <p:sldId id="447" r:id="rId7"/>
    <p:sldId id="451" r:id="rId8"/>
    <p:sldId id="504" r:id="rId9"/>
    <p:sldId id="465" r:id="rId10"/>
    <p:sldId id="466" r:id="rId11"/>
    <p:sldId id="523" r:id="rId12"/>
    <p:sldId id="524" r:id="rId13"/>
    <p:sldId id="515" r:id="rId14"/>
    <p:sldId id="516" r:id="rId15"/>
    <p:sldId id="517" r:id="rId16"/>
    <p:sldId id="525" r:id="rId17"/>
    <p:sldId id="526" r:id="rId18"/>
    <p:sldId id="509" r:id="rId19"/>
    <p:sldId id="527" r:id="rId20"/>
    <p:sldId id="510" r:id="rId21"/>
    <p:sldId id="528" r:id="rId22"/>
    <p:sldId id="512" r:id="rId23"/>
    <p:sldId id="446" r:id="rId24"/>
    <p:sldId id="462" r:id="rId25"/>
    <p:sldId id="450" r:id="rId26"/>
    <p:sldId id="461" r:id="rId27"/>
    <p:sldId id="521" r:id="rId28"/>
    <p:sldId id="530" r:id="rId29"/>
    <p:sldId id="522" r:id="rId30"/>
    <p:sldId id="449" r:id="rId31"/>
    <p:sldId id="469" r:id="rId32"/>
    <p:sldId id="467" r:id="rId33"/>
    <p:sldId id="458" r:id="rId34"/>
    <p:sldId id="514" r:id="rId35"/>
    <p:sldId id="531" r:id="rId36"/>
    <p:sldId id="532" r:id="rId37"/>
    <p:sldId id="454" r:id="rId38"/>
    <p:sldId id="533" r:id="rId39"/>
    <p:sldId id="470" r:id="rId40"/>
    <p:sldId id="471" r:id="rId41"/>
    <p:sldId id="472" r:id="rId42"/>
    <p:sldId id="478" r:id="rId43"/>
    <p:sldId id="482" r:id="rId44"/>
    <p:sldId id="481" r:id="rId45"/>
    <p:sldId id="483" r:id="rId46"/>
    <p:sldId id="484" r:id="rId47"/>
    <p:sldId id="485" r:id="rId48"/>
    <p:sldId id="486" r:id="rId49"/>
    <p:sldId id="479" r:id="rId50"/>
    <p:sldId id="480" r:id="rId51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20000"/>
      </a:spcBef>
      <a:spcAft>
        <a:spcPct val="0"/>
      </a:spcAft>
      <a:buClr>
        <a:schemeClr val="bg1"/>
      </a:buClr>
      <a:buFont typeface="Wingdings" pitchFamily="2" charset="2"/>
      <a:buChar char="l"/>
      <a:defRPr kumimoji="1" sz="35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bg1"/>
      </a:buClr>
      <a:buFont typeface="Wingdings" pitchFamily="2" charset="2"/>
      <a:buChar char="l"/>
      <a:defRPr kumimoji="1" sz="35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bg1"/>
      </a:buClr>
      <a:buFont typeface="Wingdings" pitchFamily="2" charset="2"/>
      <a:buChar char="l"/>
      <a:defRPr kumimoji="1" sz="35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bg1"/>
      </a:buClr>
      <a:buFont typeface="Wingdings" pitchFamily="2" charset="2"/>
      <a:buChar char="l"/>
      <a:defRPr kumimoji="1" sz="35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bg1"/>
      </a:buClr>
      <a:buFont typeface="Wingdings" pitchFamily="2" charset="2"/>
      <a:buChar char="l"/>
      <a:defRPr kumimoji="1" sz="35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35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35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35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35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FF9966"/>
    <a:srgbClr val="135322"/>
    <a:srgbClr val="3333FF"/>
    <a:srgbClr val="800000"/>
    <a:srgbClr val="FF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45" autoAdjust="0"/>
    <p:restoredTop sz="96344" autoAdjust="0"/>
  </p:normalViewPr>
  <p:slideViewPr>
    <p:cSldViewPr>
      <p:cViewPr varScale="1">
        <p:scale>
          <a:sx n="65" d="100"/>
          <a:sy n="65" d="100"/>
        </p:scale>
        <p:origin x="-103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spcBef>
                <a:spcPct val="0"/>
              </a:spcBef>
              <a:buClrTx/>
              <a:buFontTx/>
              <a:buNone/>
              <a:defRPr sz="1200"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ea typeface="新細明體" charset="-120"/>
              </a:defRPr>
            </a:lvl1pPr>
          </a:lstStyle>
          <a:p>
            <a:pPr>
              <a:defRPr/>
            </a:pPr>
            <a:fld id="{1D17DB5D-CA8A-4DD3-A512-8208BEADB933}" type="datetimeFigureOut">
              <a:rPr lang="zh-TW" altLang="en-US"/>
              <a:pPr>
                <a:defRPr/>
              </a:pPr>
              <a:t>2017/11/26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spcBef>
                <a:spcPct val="0"/>
              </a:spcBef>
              <a:buClrTx/>
              <a:buFontTx/>
              <a:buNone/>
              <a:defRPr sz="1200"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ea typeface="新細明體" charset="-120"/>
              </a:defRPr>
            </a:lvl1pPr>
          </a:lstStyle>
          <a:p>
            <a:pPr>
              <a:defRPr/>
            </a:pPr>
            <a:fld id="{0A42CC67-0695-4911-A526-35CAADCEF65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2048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20480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62DF412-4000-4FB4-B5AF-6B22EDD44B8A}" type="datetime1">
              <a:rPr lang="zh-TW" altLang="en-US" smtClean="0"/>
              <a:pPr/>
              <a:t>2017/11/26</a:t>
            </a:fld>
            <a:endParaRPr lang="en-US" altLang="zh-TW"/>
          </a:p>
        </p:txBody>
      </p:sp>
      <p:sp>
        <p:nvSpPr>
          <p:cNvPr id="20480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20480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FC95B93-F562-4F56-9704-3C103C63ED9E}" type="slidenum">
              <a:rPr lang="zh-TW" altLang="en-US"/>
              <a:pPr/>
              <a:t>‹#›</a:t>
            </a:fld>
            <a:endParaRPr lang="en-US" altLang="zh-TW"/>
          </a:p>
        </p:txBody>
      </p:sp>
      <p:grpSp>
        <p:nvGrpSpPr>
          <p:cNvPr id="204808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204809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10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11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12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13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14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15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16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17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18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19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20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21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22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23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24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25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26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27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28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29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30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31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32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33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34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35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36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37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38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4839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204840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110860-F37D-4F4F-B9F2-8DE52E62A60F}" type="datetime1">
              <a:rPr lang="zh-TW" altLang="en-US" smtClean="0"/>
              <a:pPr/>
              <a:t>2017/11/26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326DDC-2DF1-4727-ABC3-A9D4C6281D75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47988B-F66F-436C-96D3-933A536032D5}" type="datetime1">
              <a:rPr lang="zh-TW" altLang="en-US" smtClean="0"/>
              <a:pPr/>
              <a:t>2017/11/26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0B9146-47BE-4705-B3F1-D340E94D0B14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0B903D0-899E-44E4-8706-72C080CDB6C3}" type="datetime1">
              <a:rPr lang="zh-TW" altLang="en-US" smtClean="0"/>
              <a:pPr/>
              <a:t>2017/11/26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4AB4C2E-75E7-489E-A498-0E01698171DF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A974EC-4442-48CC-B81A-10426CE1391D}" type="datetime1">
              <a:rPr lang="zh-TW" altLang="en-US" smtClean="0"/>
              <a:pPr/>
              <a:t>2017/11/26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A9476F-3E93-48C6-9730-75C8C51E5AD5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19F792-FA1D-4327-8D0E-724660358FD7}" type="datetime1">
              <a:rPr lang="zh-TW" altLang="en-US" smtClean="0"/>
              <a:pPr/>
              <a:t>2017/11/26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7EC751-B998-4512-80A4-0CB4A9796352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53E834-2772-4D88-AE91-8EF4E3F9DAC1}" type="datetime1">
              <a:rPr lang="zh-TW" altLang="en-US" smtClean="0"/>
              <a:pPr/>
              <a:t>2017/11/26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2CA066-8953-4D6B-AD33-B9AD0E664D8F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2D7B19-7794-4966-B28C-24D25E5D22FA}" type="datetime1">
              <a:rPr lang="zh-TW" altLang="en-US" smtClean="0"/>
              <a:pPr/>
              <a:t>2017/11/26</a:t>
            </a:fld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04CDB7-DC0C-4517-9CE7-B753E399B019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6805F3-4B0D-4261-8427-6CC88523BAE8}" type="datetime1">
              <a:rPr lang="zh-TW" altLang="en-US" smtClean="0"/>
              <a:pPr/>
              <a:t>2017/11/26</a:t>
            </a:fld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075BE9-47D6-4FAC-8AF3-0E23A6A40F98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DF7FA3-3B69-475A-B8EC-B1C4970F0BCA}" type="datetime1">
              <a:rPr lang="zh-TW" altLang="en-US" smtClean="0"/>
              <a:pPr/>
              <a:t>2017/11/26</a:t>
            </a:fld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59B791-659D-41A9-A8E4-E2ADDB6386B4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EE7011-4942-4327-83FF-CA437D408DCB}" type="datetime1">
              <a:rPr lang="zh-TW" altLang="en-US" smtClean="0"/>
              <a:pPr/>
              <a:t>2017/11/26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FC860D-256A-47F3-B7A8-4B8384A939DE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0F2F1E-1692-4AB4-8FD1-110A7BBB042F}" type="datetime1">
              <a:rPr lang="zh-TW" altLang="en-US" smtClean="0"/>
              <a:pPr/>
              <a:t>2017/11/26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7CCDE2-CEB5-4C25-80B3-EF7B50B02BEB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378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2037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kumimoji="0" sz="1000"/>
            </a:lvl1pPr>
          </a:lstStyle>
          <a:p>
            <a:fld id="{1E06352B-93B4-42E2-9425-DD3224A74F6F}" type="datetime1">
              <a:rPr lang="zh-TW" altLang="en-US" smtClean="0"/>
              <a:pPr/>
              <a:t>2017/11/26</a:t>
            </a:fld>
            <a:endParaRPr lang="en-US" altLang="zh-TW"/>
          </a:p>
        </p:txBody>
      </p:sp>
      <p:sp>
        <p:nvSpPr>
          <p:cNvPr id="2037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kumimoji="0" sz="1000"/>
            </a:lvl1pPr>
          </a:lstStyle>
          <a:p>
            <a:endParaRPr lang="en-US" altLang="zh-TW"/>
          </a:p>
        </p:txBody>
      </p:sp>
      <p:sp>
        <p:nvSpPr>
          <p:cNvPr id="2037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kumimoji="0" sz="1000"/>
            </a:lvl1pPr>
          </a:lstStyle>
          <a:p>
            <a:fld id="{F89F7CA1-8114-4CA7-9EFD-EE163AFCCCC0}" type="slidenum">
              <a:rPr lang="zh-TW" altLang="en-US"/>
              <a:pPr/>
              <a:t>‹#›</a:t>
            </a:fld>
            <a:endParaRPr lang="en-US" altLang="zh-TW"/>
          </a:p>
        </p:txBody>
      </p:sp>
      <p:grpSp>
        <p:nvGrpSpPr>
          <p:cNvPr id="203784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203785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786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787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788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789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790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791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792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793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794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795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796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797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798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799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800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801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802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803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804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805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806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807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808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809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810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811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812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813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814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3815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2pPr>
      <a:lvl3pPr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3pPr>
      <a:lvl4pPr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4pPr>
      <a:lvl5pPr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kumimoji="1"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kumimoji="1" sz="2600">
          <a:solidFill>
            <a:schemeClr val="tx1"/>
          </a:solidFill>
          <a:latin typeface="+mn-lt"/>
          <a:ea typeface="+mn-ea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kumimoji="1" sz="2300">
          <a:solidFill>
            <a:schemeClr val="tx1"/>
          </a:solidFill>
          <a:latin typeface="+mn-lt"/>
          <a:ea typeface="+mn-ea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549275"/>
            <a:ext cx="6781800" cy="2051050"/>
          </a:xfrm>
        </p:spPr>
        <p:txBody>
          <a:bodyPr/>
          <a:lstStyle/>
          <a:p>
            <a:pPr algn="l" fontAlgn="ctr"/>
            <a:r>
              <a:rPr lang="zh-TW" altLang="en-US" sz="2800" dirty="0" smtClean="0">
                <a:solidFill>
                  <a:srgbClr val="660066"/>
                </a:solidFill>
                <a:latin typeface="+mn-lt"/>
              </a:rPr>
              <a:t>經濟學</a:t>
            </a:r>
            <a:r>
              <a:rPr lang="zh-TW" altLang="en-US" sz="2800" dirty="0">
                <a:solidFill>
                  <a:srgbClr val="660066"/>
                </a:solidFill>
                <a:latin typeface="+mn-lt"/>
              </a:rPr>
              <a:t/>
            </a:r>
            <a:br>
              <a:rPr lang="zh-TW" altLang="en-US" sz="2800" dirty="0">
                <a:solidFill>
                  <a:srgbClr val="660066"/>
                </a:solidFill>
                <a:latin typeface="+mn-lt"/>
              </a:rPr>
            </a:br>
            <a:r>
              <a:rPr lang="zh-TW" altLang="en-US" sz="2800" dirty="0">
                <a:solidFill>
                  <a:srgbClr val="660066"/>
                </a:solidFill>
                <a:latin typeface="+mn-lt"/>
              </a:rPr>
              <a:t/>
            </a:r>
            <a:br>
              <a:rPr lang="zh-TW" altLang="en-US" sz="2800" dirty="0">
                <a:solidFill>
                  <a:srgbClr val="660066"/>
                </a:solidFill>
                <a:latin typeface="+mn-lt"/>
              </a:rPr>
            </a:br>
            <a:r>
              <a:rPr lang="zh-TW" altLang="en-US" sz="6000" dirty="0">
                <a:solidFill>
                  <a:srgbClr val="660066"/>
                </a:solidFill>
                <a:latin typeface="+mn-lt"/>
              </a:rPr>
              <a:t> </a:t>
            </a:r>
            <a:r>
              <a:rPr lang="en-US" altLang="zh-TW" sz="6000" dirty="0" smtClean="0">
                <a:solidFill>
                  <a:srgbClr val="660066"/>
                </a:solidFill>
                <a:latin typeface="+mn-lt"/>
              </a:rPr>
              <a:t>07   </a:t>
            </a:r>
            <a:r>
              <a:rPr lang="zh-TW" altLang="en-US" sz="6000" dirty="0" smtClean="0">
                <a:solidFill>
                  <a:srgbClr val="660066"/>
                </a:solidFill>
                <a:latin typeface="+mn-lt"/>
              </a:rPr>
              <a:t>家庭</a:t>
            </a:r>
            <a:r>
              <a:rPr lang="zh-TW" altLang="en-US" sz="6000" dirty="0">
                <a:solidFill>
                  <a:srgbClr val="660066"/>
                </a:solidFill>
                <a:latin typeface="+mn-lt"/>
              </a:rPr>
              <a:t>經濟學</a:t>
            </a:r>
          </a:p>
        </p:txBody>
      </p:sp>
      <p:sp>
        <p:nvSpPr>
          <p:cNvPr id="206851" name="內容版面配置區 2"/>
          <p:cNvSpPr>
            <a:spLocks/>
          </p:cNvSpPr>
          <p:nvPr/>
        </p:nvSpPr>
        <p:spPr bwMode="auto">
          <a:xfrm>
            <a:off x="3491879" y="3789040"/>
            <a:ext cx="2232249" cy="1951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zh-TW" altLang="en-US" sz="3600" b="1" dirty="0">
                <a:solidFill>
                  <a:srgbClr val="002060"/>
                </a:solidFill>
                <a:latin typeface="+mn-lt"/>
              </a:rPr>
              <a:t>黃春興  </a:t>
            </a:r>
          </a:p>
          <a:p>
            <a:pPr marL="609600" indent="-609600"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zh-TW" altLang="en-US" sz="36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FC95B93-F562-4F56-9704-3C103C63ED9E}" type="slidenum">
              <a:rPr lang="zh-TW" altLang="en-US" smtClean="0"/>
              <a:pPr/>
              <a:t>1</a:t>
            </a:fld>
            <a:endParaRPr lang="en-US" altLang="zh-TW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70788" cy="1003300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1.7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古</a:t>
            </a:r>
            <a:r>
              <a:rPr lang="zh-TW" altLang="en-US" sz="4000" dirty="0">
                <a:solidFill>
                  <a:srgbClr val="660066"/>
                </a:solidFill>
                <a:latin typeface="+mn-lt"/>
              </a:rPr>
              <a:t>婚六禮</a:t>
            </a:r>
          </a:p>
        </p:txBody>
      </p:sp>
      <p:sp>
        <p:nvSpPr>
          <p:cNvPr id="377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351837" cy="5138737"/>
          </a:xfrm>
        </p:spPr>
        <p:txBody>
          <a:bodyPr/>
          <a:lstStyle/>
          <a:p>
            <a:pPr marL="571500" indent="-571500"/>
            <a:r>
              <a:rPr lang="zh-TW" altLang="en-US" sz="2800" dirty="0"/>
              <a:t>昏禮者，禮之本也。</a:t>
            </a:r>
            <a:r>
              <a:rPr lang="en-US" altLang="zh-TW" sz="2800" dirty="0"/>
              <a:t>〈</a:t>
            </a:r>
            <a:r>
              <a:rPr lang="zh-TW" altLang="en-US" sz="2800" dirty="0"/>
              <a:t>禮記</a:t>
            </a:r>
            <a:r>
              <a:rPr lang="en-US" altLang="zh-TW" sz="2800" dirty="0">
                <a:latin typeface="新細明體"/>
              </a:rPr>
              <a:t>‧</a:t>
            </a:r>
            <a:r>
              <a:rPr lang="zh-TW" altLang="en-US" sz="2800" dirty="0"/>
              <a:t>昏義</a:t>
            </a:r>
            <a:r>
              <a:rPr lang="en-US" altLang="zh-TW" sz="2800" dirty="0"/>
              <a:t>〉</a:t>
            </a:r>
          </a:p>
          <a:p>
            <a:pPr marL="571500" indent="-571500"/>
            <a:r>
              <a:rPr lang="zh-TW" altLang="en-US" sz="2800" b="1" dirty="0"/>
              <a:t>六禮</a:t>
            </a:r>
            <a:endParaRPr lang="en-US" altLang="zh-TW" sz="2800" dirty="0"/>
          </a:p>
          <a:p>
            <a:pPr marL="839788" lvl="1" indent="-495300">
              <a:buClr>
                <a:srgbClr val="135322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800" dirty="0"/>
              <a:t>納采：男方央媒徵詢女方意向；</a:t>
            </a:r>
          </a:p>
          <a:p>
            <a:pPr marL="839788" lvl="1" indent="-495300">
              <a:buClr>
                <a:srgbClr val="135322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900" dirty="0"/>
              <a:t>問名</a:t>
            </a:r>
            <a:r>
              <a:rPr lang="zh-TW" altLang="en-US" sz="2800" dirty="0"/>
              <a:t>：女方同意後，男方向女方取得生辰八字；</a:t>
            </a:r>
          </a:p>
          <a:p>
            <a:pPr marL="839788" lvl="1" indent="-495300">
              <a:buClr>
                <a:srgbClr val="135322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800" dirty="0"/>
              <a:t>納吉：男方再將雙方生辰八字卜於宗廟，以安吉凶；</a:t>
            </a:r>
          </a:p>
          <a:p>
            <a:pPr marL="839788" lvl="1" indent="-495300">
              <a:buClr>
                <a:srgbClr val="135322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800" dirty="0"/>
              <a:t>納徵：得吉後，男方送聘禮到女方以為文定；</a:t>
            </a:r>
          </a:p>
          <a:p>
            <a:pPr marL="839788" lvl="1" indent="-495300">
              <a:buClr>
                <a:srgbClr val="135322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800" dirty="0"/>
              <a:t>請期：數日後男方再央媒與女方擇吉日完婚；</a:t>
            </a:r>
          </a:p>
          <a:p>
            <a:pPr marL="839788" lvl="1" indent="-495300">
              <a:buClr>
                <a:srgbClr val="135322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800" dirty="0"/>
              <a:t>親迎：最後，男方於婚期親赴女家的親迎。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10</a:t>
            </a:fld>
            <a:endParaRPr lang="en-US" altLang="zh-TW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1" y="122239"/>
            <a:ext cx="7427168" cy="1002506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1.8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當代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婚介制度</a:t>
            </a:r>
            <a:endParaRPr lang="zh-TW" altLang="en-US" sz="4000" dirty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4646612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TW" altLang="en-US" sz="2800" dirty="0" smtClean="0"/>
              <a:t>當代的擇偶過程雖不同，但都在尋找適當的婚姻對象，以降低未來家庭的合作障礙。</a:t>
            </a:r>
          </a:p>
          <a:p>
            <a:pPr marL="1208087" lvl="2" indent="-514350">
              <a:lnSpc>
                <a:spcPct val="120000"/>
              </a:lnSpc>
              <a:buFont typeface="+mj-lt"/>
              <a:buAutoNum type="arabicParenR"/>
            </a:pPr>
            <a:r>
              <a:rPr lang="zh-TW" altLang="en-US" sz="2800" dirty="0" smtClean="0"/>
              <a:t>直接約會</a:t>
            </a:r>
            <a:endParaRPr lang="en-US" altLang="zh-TW" sz="2800" dirty="0" smtClean="0"/>
          </a:p>
          <a:p>
            <a:pPr marL="1208087" lvl="2" indent="-514350">
              <a:lnSpc>
                <a:spcPct val="120000"/>
              </a:lnSpc>
              <a:buFont typeface="+mj-lt"/>
              <a:buAutoNum type="arabicParenR"/>
            </a:pPr>
            <a:r>
              <a:rPr lang="zh-TW" altLang="en-US" sz="2800" dirty="0" smtClean="0"/>
              <a:t>相親</a:t>
            </a:r>
            <a:endParaRPr lang="en-US" altLang="zh-TW" sz="2800" dirty="0" smtClean="0"/>
          </a:p>
          <a:p>
            <a:pPr marL="1208087" lvl="2" indent="-514350">
              <a:lnSpc>
                <a:spcPct val="120000"/>
              </a:lnSpc>
              <a:buFont typeface="+mj-lt"/>
              <a:buAutoNum type="arabicParenR"/>
            </a:pPr>
            <a:r>
              <a:rPr lang="zh-TW" altLang="en-US" sz="2800" dirty="0"/>
              <a:t>婚姻仲介</a:t>
            </a:r>
            <a:endParaRPr lang="en-US" altLang="zh-TW" sz="2800" dirty="0" smtClean="0"/>
          </a:p>
          <a:p>
            <a:pPr marL="1208087" lvl="2" indent="-514350">
              <a:lnSpc>
                <a:spcPct val="120000"/>
              </a:lnSpc>
              <a:buFont typeface="+mj-lt"/>
              <a:buAutoNum type="arabicParenR"/>
            </a:pPr>
            <a:r>
              <a:rPr lang="zh-TW" altLang="en-US" sz="2800" dirty="0" smtClean="0"/>
              <a:t>同居</a:t>
            </a:r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11</a:t>
            </a:fld>
            <a:endParaRPr lang="en-US" altLang="zh-TW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499176" cy="1074514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1.9   </a:t>
            </a:r>
            <a:r>
              <a:rPr lang="zh-TW" altLang="en-US" sz="4000" dirty="0" smtClean="0">
                <a:solidFill>
                  <a:srgbClr val="660066"/>
                </a:solidFill>
              </a:rPr>
              <a:t>選擇與行動</a:t>
            </a:r>
            <a:endParaRPr lang="zh-TW" altLang="en-US" sz="4000" dirty="0">
              <a:solidFill>
                <a:srgbClr val="660066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71600" y="1772815"/>
            <a:ext cx="7715200" cy="4358109"/>
          </a:xfrm>
        </p:spPr>
        <p:txBody>
          <a:bodyPr/>
          <a:lstStyle/>
          <a:p>
            <a:r>
              <a:rPr lang="zh-TW" altLang="en-US" dirty="0" smtClean="0"/>
              <a:t>選擇：實現已知目標</a:t>
            </a:r>
            <a:endParaRPr lang="en-US" altLang="zh-TW" dirty="0" smtClean="0"/>
          </a:p>
          <a:p>
            <a:r>
              <a:rPr lang="zh-TW" altLang="en-US" dirty="0" smtClean="0"/>
              <a:t>行動：鋪陳未來目標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12</a:t>
            </a:fld>
            <a:endParaRPr lang="en-US" altLang="zh-TW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1557338"/>
            <a:ext cx="6911975" cy="2520950"/>
          </a:xfrm>
        </p:spPr>
        <p:txBody>
          <a:bodyPr/>
          <a:lstStyle/>
          <a:p>
            <a:pPr algn="ctr"/>
            <a:r>
              <a:rPr lang="zh-TW" altLang="en-US" sz="4600" dirty="0" smtClean="0">
                <a:solidFill>
                  <a:srgbClr val="CC0000"/>
                </a:solidFill>
              </a:rPr>
              <a:t>二、</a:t>
            </a:r>
            <a:r>
              <a:rPr lang="zh-TW" altLang="en-US" sz="4600" dirty="0">
                <a:solidFill>
                  <a:srgbClr val="CC0000"/>
                </a:solidFill>
              </a:rPr>
              <a:t/>
            </a:r>
            <a:br>
              <a:rPr lang="zh-TW" altLang="en-US" sz="4600" dirty="0">
                <a:solidFill>
                  <a:srgbClr val="CC0000"/>
                </a:solidFill>
              </a:rPr>
            </a:br>
            <a:r>
              <a:rPr lang="zh-TW" altLang="en-US" sz="4600" dirty="0">
                <a:solidFill>
                  <a:srgbClr val="CC0000"/>
                </a:solidFill>
              </a:rPr>
              <a:t/>
            </a:r>
            <a:br>
              <a:rPr lang="zh-TW" altLang="en-US" sz="4600" dirty="0">
                <a:solidFill>
                  <a:srgbClr val="CC0000"/>
                </a:solidFill>
              </a:rPr>
            </a:br>
            <a:r>
              <a:rPr lang="zh-TW" altLang="en-US" sz="4600" dirty="0" smtClean="0">
                <a:solidFill>
                  <a:srgbClr val="CC0000"/>
                </a:solidFill>
              </a:rPr>
              <a:t>感情</a:t>
            </a:r>
            <a:endParaRPr lang="zh-TW" altLang="en-US" sz="4600" dirty="0">
              <a:solidFill>
                <a:srgbClr val="CC0000"/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FC95B93-F562-4F56-9704-3C103C63ED9E}" type="slidenum">
              <a:rPr lang="zh-TW" altLang="en-US" smtClean="0"/>
              <a:pPr/>
              <a:t>13</a:t>
            </a:fld>
            <a:endParaRPr lang="en-US" altLang="zh-TW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350" cy="1074737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2.1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流量</a:t>
            </a:r>
            <a:r>
              <a:rPr lang="zh-TW" altLang="en-US" sz="4000" dirty="0">
                <a:solidFill>
                  <a:srgbClr val="660066"/>
                </a:solidFill>
                <a:latin typeface="+mn-lt"/>
              </a:rPr>
              <a:t>與存量</a:t>
            </a:r>
          </a:p>
        </p:txBody>
      </p:sp>
      <p:sp>
        <p:nvSpPr>
          <p:cNvPr id="441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00213"/>
            <a:ext cx="8147050" cy="4430712"/>
          </a:xfrm>
        </p:spPr>
        <p:txBody>
          <a:bodyPr/>
          <a:lstStyle/>
          <a:p>
            <a:pPr marL="571500" indent="-571500">
              <a:lnSpc>
                <a:spcPct val="130000"/>
              </a:lnSpc>
              <a:buSzTx/>
              <a:buFont typeface="Wingdings" pitchFamily="2" charset="2"/>
              <a:buAutoNum type="arabicParenR"/>
            </a:pPr>
            <a:r>
              <a:rPr lang="zh-TW" altLang="en-US" sz="3200" dirty="0"/>
              <a:t>流量：</a:t>
            </a:r>
            <a:r>
              <a:rPr lang="zh-TW" altLang="en-US" sz="3200" dirty="0" smtClean="0"/>
              <a:t>衡量經歷一定期間的</a:t>
            </a:r>
            <a:r>
              <a:rPr lang="zh-TW" altLang="en-US" sz="3200" dirty="0"/>
              <a:t>變量，如所得、消費、投資、折舊。</a:t>
            </a:r>
          </a:p>
          <a:p>
            <a:pPr marL="571500" indent="-571500">
              <a:lnSpc>
                <a:spcPct val="130000"/>
              </a:lnSpc>
              <a:buSzTx/>
              <a:buFont typeface="Wingdings" pitchFamily="2" charset="2"/>
              <a:buAutoNum type="arabicParenR"/>
            </a:pPr>
            <a:r>
              <a:rPr lang="zh-TW" altLang="en-US" sz="3200" dirty="0"/>
              <a:t>存量：</a:t>
            </a:r>
            <a:r>
              <a:rPr lang="zh-TW" altLang="en-US" sz="3200" dirty="0" smtClean="0"/>
              <a:t>衡量存留在</a:t>
            </a:r>
            <a:r>
              <a:rPr lang="zh-TW" altLang="en-US" sz="3200" dirty="0"/>
              <a:t>某一時</a:t>
            </a:r>
            <a:r>
              <a:rPr lang="zh-TW" altLang="en-US" sz="3200" dirty="0" smtClean="0"/>
              <a:t>點的</a:t>
            </a:r>
            <a:r>
              <a:rPr lang="zh-TW" altLang="en-US" sz="3200" dirty="0"/>
              <a:t>變量，如財富、資本、存貨、體重、教育。</a:t>
            </a:r>
          </a:p>
          <a:p>
            <a:pPr marL="571500" indent="-571500">
              <a:lnSpc>
                <a:spcPct val="130000"/>
              </a:lnSpc>
            </a:pPr>
            <a:r>
              <a:rPr lang="zh-TW" altLang="en-US" sz="3200" dirty="0"/>
              <a:t>今天的存量 </a:t>
            </a:r>
            <a:r>
              <a:rPr lang="en-US" altLang="zh-TW" sz="3200" dirty="0"/>
              <a:t>= </a:t>
            </a:r>
            <a:r>
              <a:rPr lang="zh-TW" altLang="en-US" sz="3200" dirty="0"/>
              <a:t>昨天的存量 ＋ 昨天的投資 </a:t>
            </a:r>
            <a:r>
              <a:rPr lang="en-US" altLang="zh-TW" sz="3200" dirty="0"/>
              <a:t>—  </a:t>
            </a:r>
            <a:r>
              <a:rPr lang="zh-TW" altLang="en-US" sz="3200" dirty="0"/>
              <a:t>昨天的折舊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14</a:t>
            </a:fld>
            <a:endParaRPr lang="en-US" altLang="zh-TW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74737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2.2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存量</a:t>
            </a:r>
            <a:r>
              <a:rPr lang="zh-TW" altLang="en-US" sz="4000" dirty="0">
                <a:solidFill>
                  <a:srgbClr val="660066"/>
                </a:solidFill>
                <a:latin typeface="+mn-lt"/>
              </a:rPr>
              <a:t>的特性 </a:t>
            </a:r>
          </a:p>
        </p:txBody>
      </p:sp>
      <p:sp>
        <p:nvSpPr>
          <p:cNvPr id="442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628800"/>
            <a:ext cx="7787208" cy="4502125"/>
          </a:xfrm>
        </p:spPr>
        <p:txBody>
          <a:bodyPr/>
          <a:lstStyle/>
          <a:p>
            <a:pPr marL="571500" indent="-571500">
              <a:buSzTx/>
              <a:buFont typeface="Wingdings" pitchFamily="2" charset="2"/>
              <a:buAutoNum type="arabicParenR"/>
            </a:pPr>
            <a:r>
              <a:rPr lang="zh-TW" altLang="en-US" sz="3200" dirty="0"/>
              <a:t>存量的一般特性：</a:t>
            </a:r>
          </a:p>
          <a:p>
            <a:pPr marL="839788" lvl="1" indent="-495300">
              <a:buClr>
                <a:srgbClr val="135322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800" dirty="0" smtClean="0"/>
              <a:t>可因</a:t>
            </a:r>
            <a:r>
              <a:rPr lang="zh-TW" altLang="en-US" sz="2800" dirty="0"/>
              <a:t>投資而增加。</a:t>
            </a:r>
          </a:p>
          <a:p>
            <a:pPr marL="839788" lvl="1" indent="-495300">
              <a:buClr>
                <a:srgbClr val="135322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800" dirty="0" smtClean="0"/>
              <a:t>會因</a:t>
            </a:r>
            <a:r>
              <a:rPr lang="zh-TW" altLang="en-US" sz="2800" dirty="0"/>
              <a:t>折舊而減少。</a:t>
            </a:r>
          </a:p>
          <a:p>
            <a:pPr marL="571500" indent="-571500">
              <a:buSzTx/>
              <a:buFont typeface="Wingdings" pitchFamily="2" charset="2"/>
              <a:buAutoNum type="arabicParenR"/>
            </a:pPr>
            <a:r>
              <a:rPr lang="zh-TW" altLang="en-US" sz="3200" dirty="0" smtClean="0"/>
              <a:t>資本＝存量＋生產力</a:t>
            </a:r>
            <a:endParaRPr lang="en-US" altLang="zh-TW" sz="3200" dirty="0" smtClean="0"/>
          </a:p>
          <a:p>
            <a:pPr marL="920750" lvl="1" indent="-571500">
              <a:buSzTx/>
            </a:pPr>
            <a:r>
              <a:rPr lang="zh-TW" altLang="en-US" sz="2800" dirty="0" smtClean="0"/>
              <a:t>資本的第三</a:t>
            </a:r>
            <a:r>
              <a:rPr lang="zh-TW" altLang="en-US" sz="2800" dirty="0"/>
              <a:t>項</a:t>
            </a:r>
            <a:r>
              <a:rPr lang="zh-TW" altLang="en-US" sz="2800" dirty="0" smtClean="0"/>
              <a:t>特色：</a:t>
            </a:r>
            <a:r>
              <a:rPr lang="zh-TW" altLang="en-US" sz="2800" dirty="0"/>
              <a:t>存量愈大，產出愈大</a:t>
            </a:r>
            <a:r>
              <a:rPr lang="zh-TW" altLang="en-US" sz="2800" dirty="0" smtClean="0"/>
              <a:t>。</a:t>
            </a:r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15</a:t>
            </a:fld>
            <a:endParaRPr lang="en-US" altLang="zh-TW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9"/>
            <a:ext cx="7499176" cy="930498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2.3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消費性資本與上癮</a:t>
            </a:r>
            <a:endParaRPr lang="zh-TW" altLang="en-US" sz="4000" dirty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445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700808"/>
            <a:ext cx="7787208" cy="4823817"/>
          </a:xfrm>
        </p:spPr>
        <p:txBody>
          <a:bodyPr/>
          <a:lstStyle/>
          <a:p>
            <a:pPr marL="571500" indent="-571500">
              <a:lnSpc>
                <a:spcPct val="90000"/>
              </a:lnSpc>
            </a:pPr>
            <a:r>
              <a:rPr lang="zh-TW" altLang="en-US" sz="3200" dirty="0" smtClean="0"/>
              <a:t>消費性資本：</a:t>
            </a:r>
            <a:r>
              <a:rPr lang="en-US" altLang="zh-TW" sz="3200" dirty="0" smtClean="0"/>
              <a:t>consumption capital </a:t>
            </a:r>
            <a:r>
              <a:rPr lang="zh-TW" altLang="en-US" sz="3200" dirty="0" smtClean="0"/>
              <a:t>。</a:t>
            </a:r>
            <a:endParaRPr lang="en-US" altLang="zh-TW" sz="3200" dirty="0" smtClean="0"/>
          </a:p>
          <a:p>
            <a:pPr marL="571500" indent="-571500">
              <a:lnSpc>
                <a:spcPct val="90000"/>
              </a:lnSpc>
            </a:pPr>
            <a:r>
              <a:rPr lang="en-US" altLang="zh-TW" sz="3200" dirty="0" smtClean="0"/>
              <a:t>U(C</a:t>
            </a:r>
            <a:r>
              <a:rPr lang="zh-TW" altLang="en-US" sz="3200" dirty="0" smtClean="0"/>
              <a:t>，</a:t>
            </a:r>
            <a:r>
              <a:rPr lang="en-US" altLang="zh-TW" sz="3200" dirty="0" smtClean="0"/>
              <a:t>K</a:t>
            </a:r>
            <a:r>
              <a:rPr lang="zh-TW" altLang="en-US" sz="3200" dirty="0" smtClean="0"/>
              <a:t>）：效用受消費的影響，也受消費上癮的影響。</a:t>
            </a:r>
          </a:p>
          <a:p>
            <a:pPr marL="920750" lvl="1" indent="-571500">
              <a:lnSpc>
                <a:spcPct val="90000"/>
              </a:lnSpc>
              <a:buFont typeface="+mj-lt"/>
              <a:buAutoNum type="arabicPeriod"/>
            </a:pPr>
            <a:r>
              <a:rPr lang="en-US" altLang="zh-TW" sz="2800" dirty="0" smtClean="0"/>
              <a:t>U</a:t>
            </a:r>
            <a:r>
              <a:rPr lang="zh-TW" altLang="en-US" sz="2800" dirty="0"/>
              <a:t>（</a:t>
            </a:r>
            <a:r>
              <a:rPr lang="en-US" altLang="zh-TW" sz="2800" dirty="0"/>
              <a:t>C</a:t>
            </a:r>
            <a:r>
              <a:rPr lang="zh-TW" altLang="en-US" sz="2800" dirty="0"/>
              <a:t>）</a:t>
            </a:r>
            <a:r>
              <a:rPr lang="en-US" altLang="zh-TW" sz="2800" dirty="0"/>
              <a:t>: </a:t>
            </a:r>
            <a:r>
              <a:rPr lang="zh-TW" altLang="en-US" sz="2800" dirty="0"/>
              <a:t>效用來自消費。消費愈大，效用愈高。</a:t>
            </a:r>
          </a:p>
          <a:p>
            <a:pPr marL="920750" lvl="1" indent="-571500">
              <a:lnSpc>
                <a:spcPct val="90000"/>
              </a:lnSpc>
              <a:buFont typeface="+mj-lt"/>
              <a:buAutoNum type="arabicPeriod"/>
            </a:pPr>
            <a:r>
              <a:rPr lang="zh-TW" altLang="en-US" sz="2800" dirty="0"/>
              <a:t>上癮（</a:t>
            </a:r>
            <a:r>
              <a:rPr lang="en-US" altLang="zh-TW" sz="2800" dirty="0"/>
              <a:t>K</a:t>
            </a:r>
            <a:r>
              <a:rPr lang="zh-TW" altLang="en-US" sz="2800" dirty="0"/>
              <a:t>）：過去累積的消費經歷，影響當前消費的效用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16</a:t>
            </a:fld>
            <a:endParaRPr lang="en-US" altLang="zh-TW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9"/>
            <a:ext cx="7499176" cy="1002506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2.4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各種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的消費性資本</a:t>
            </a:r>
            <a:endParaRPr lang="zh-TW" altLang="en-US" sz="4000" dirty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445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18488" cy="4805362"/>
          </a:xfrm>
        </p:spPr>
        <p:txBody>
          <a:bodyPr/>
          <a:lstStyle/>
          <a:p>
            <a:pPr marL="839788" lvl="1" indent="-495300">
              <a:lnSpc>
                <a:spcPct val="90000"/>
              </a:lnSpc>
              <a:buClr>
                <a:srgbClr val="135322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3200" dirty="0" smtClean="0">
                <a:latin typeface="新細明體" pitchFamily="18" charset="-120"/>
              </a:rPr>
              <a:t>吸煙、吸毒</a:t>
            </a:r>
            <a:r>
              <a:rPr lang="zh-TW" altLang="en-US" sz="3200" dirty="0">
                <a:latin typeface="新細明體" pitchFamily="18" charset="-120"/>
              </a:rPr>
              <a:t>。</a:t>
            </a:r>
            <a:endParaRPr lang="zh-TW" altLang="en-US" sz="3200" dirty="0" smtClean="0">
              <a:latin typeface="新細明體" pitchFamily="18" charset="-120"/>
            </a:endParaRPr>
          </a:p>
          <a:p>
            <a:pPr marL="839788" lvl="1" indent="-495300">
              <a:lnSpc>
                <a:spcPct val="90000"/>
              </a:lnSpc>
              <a:buClr>
                <a:srgbClr val="135322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3200" dirty="0" smtClean="0">
                <a:latin typeface="新細明體" pitchFamily="18" charset="-120"/>
              </a:rPr>
              <a:t>酗酒、酗咖啡。</a:t>
            </a:r>
            <a:endParaRPr lang="zh-TW" altLang="en-US" sz="3200" dirty="0">
              <a:latin typeface="新細明體" pitchFamily="18" charset="-120"/>
            </a:endParaRPr>
          </a:p>
          <a:p>
            <a:pPr marL="839788" lvl="1" indent="-495300">
              <a:lnSpc>
                <a:spcPct val="90000"/>
              </a:lnSpc>
              <a:buClr>
                <a:srgbClr val="135322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3200" dirty="0" smtClean="0">
                <a:latin typeface="新細明體" pitchFamily="18" charset="-120"/>
              </a:rPr>
              <a:t>沈迷</a:t>
            </a:r>
            <a:r>
              <a:rPr lang="zh-TW" altLang="en-US" sz="3200" dirty="0">
                <a:latin typeface="新細明體" pitchFamily="18" charset="-120"/>
              </a:rPr>
              <a:t>賭博、沈迷網路</a:t>
            </a:r>
            <a:r>
              <a:rPr lang="zh-TW" altLang="en-US" sz="3200" dirty="0" smtClean="0">
                <a:latin typeface="新細明體" pitchFamily="18" charset="-120"/>
              </a:rPr>
              <a:t>。</a:t>
            </a:r>
            <a:endParaRPr lang="en-US" altLang="zh-TW" sz="3200" dirty="0" smtClean="0">
              <a:latin typeface="新細明體" pitchFamily="18" charset="-120"/>
            </a:endParaRPr>
          </a:p>
          <a:p>
            <a:pPr marL="839788" lvl="1" indent="-495300">
              <a:lnSpc>
                <a:spcPct val="90000"/>
              </a:lnSpc>
              <a:buClr>
                <a:srgbClr val="135322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3200" dirty="0" smtClean="0">
                <a:latin typeface="新細明體" pitchFamily="18" charset="-120"/>
              </a:rPr>
              <a:t>沈迷女色。</a:t>
            </a:r>
            <a:endParaRPr lang="en-US" altLang="zh-TW" sz="3200" dirty="0" smtClean="0">
              <a:latin typeface="新細明體" pitchFamily="18" charset="-120"/>
            </a:endParaRPr>
          </a:p>
          <a:p>
            <a:pPr marL="839788" lvl="1" indent="-495300">
              <a:lnSpc>
                <a:spcPct val="90000"/>
              </a:lnSpc>
              <a:buClr>
                <a:srgbClr val="135322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3200" dirty="0" smtClean="0">
                <a:latin typeface="新細明體" pitchFamily="18" charset="-120"/>
              </a:rPr>
              <a:t>信仰、迷信、感情。</a:t>
            </a:r>
            <a:endParaRPr lang="zh-TW" altLang="en-US" sz="3200" dirty="0">
              <a:latin typeface="新細明體" pitchFamily="18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17</a:t>
            </a:fld>
            <a:endParaRPr lang="en-US" altLang="zh-TW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27913" cy="1003300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2.5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感情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資本</a:t>
            </a:r>
            <a:endParaRPr lang="zh-TW" altLang="en-US" sz="4000" dirty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434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484312"/>
            <a:ext cx="8136259" cy="5041031"/>
          </a:xfrm>
        </p:spPr>
        <p:txBody>
          <a:bodyPr/>
          <a:lstStyle/>
          <a:p>
            <a:pPr marL="571500" indent="-571500">
              <a:buClr>
                <a:srgbClr val="135322"/>
              </a:buClr>
              <a:buSzTx/>
              <a:buFont typeface="+mj-lt"/>
              <a:buAutoNum type="arabicParenR"/>
            </a:pPr>
            <a:r>
              <a:rPr lang="zh-TW" altLang="en-US" sz="3200" dirty="0" smtClean="0"/>
              <a:t>感情資本可以投資：</a:t>
            </a:r>
            <a:endParaRPr lang="en-US" altLang="zh-TW" sz="3200" dirty="0" smtClean="0"/>
          </a:p>
          <a:p>
            <a:pPr marL="920750" lvl="1" indent="-571500">
              <a:buClr>
                <a:srgbClr val="135322"/>
              </a:buClr>
              <a:buSzTx/>
            </a:pPr>
            <a:r>
              <a:rPr lang="zh-TW" altLang="en-US" sz="2800" dirty="0" smtClean="0"/>
              <a:t>雙方</a:t>
            </a:r>
            <a:r>
              <a:rPr lang="zh-TW" altLang="en-US" sz="2800" dirty="0"/>
              <a:t>的相約相聚、花前月下、書信往返、電話綿綿、兩地</a:t>
            </a:r>
            <a:r>
              <a:rPr lang="zh-TW" altLang="en-US" sz="2800" dirty="0" smtClean="0"/>
              <a:t>相思。</a:t>
            </a:r>
            <a:endParaRPr lang="zh-TW" altLang="en-US" sz="2800" dirty="0"/>
          </a:p>
          <a:p>
            <a:pPr marL="571500" indent="-571500">
              <a:buClr>
                <a:srgbClr val="135322"/>
              </a:buClr>
              <a:buSzTx/>
              <a:buFont typeface="+mj-lt"/>
              <a:buAutoNum type="arabicParenR"/>
            </a:pPr>
            <a:r>
              <a:rPr lang="zh-TW" altLang="en-US" sz="3200" dirty="0" smtClean="0"/>
              <a:t>感情資本也</a:t>
            </a:r>
            <a:r>
              <a:rPr lang="zh-TW" altLang="en-US" sz="3200" dirty="0"/>
              <a:t>會</a:t>
            </a:r>
            <a:r>
              <a:rPr lang="zh-TW" altLang="en-US" sz="3200" dirty="0" smtClean="0"/>
              <a:t>折舊：</a:t>
            </a:r>
            <a:endParaRPr lang="en-US" altLang="zh-TW" sz="3200" dirty="0" smtClean="0"/>
          </a:p>
          <a:p>
            <a:pPr marL="866775" lvl="2" indent="-571500">
              <a:buClr>
                <a:srgbClr val="135322"/>
              </a:buClr>
              <a:buSzTx/>
            </a:pPr>
            <a:r>
              <a:rPr lang="zh-TW" altLang="en-US" sz="2800" dirty="0" smtClean="0"/>
              <a:t>久不相聚、久不思念、冷言冷語、欺騙。</a:t>
            </a:r>
            <a:endParaRPr lang="en-US" altLang="zh-TW" sz="2800" dirty="0" smtClean="0"/>
          </a:p>
          <a:p>
            <a:pPr marL="571500" indent="-571500">
              <a:buClr>
                <a:srgbClr val="135322"/>
              </a:buClr>
              <a:buSzTx/>
              <a:buFont typeface="+mj-lt"/>
              <a:buAutoNum type="arabicParenR"/>
            </a:pPr>
            <a:r>
              <a:rPr lang="zh-TW" altLang="en-US" sz="3200" dirty="0" smtClean="0"/>
              <a:t>感情資本具有生產力：感情愈深，在一起的效用欲高。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看著你吃，我就快樂。</a:t>
            </a:r>
          </a:p>
          <a:p>
            <a:pPr lvl="1"/>
            <a:r>
              <a:rPr lang="zh-TW" altLang="en-US" sz="2800" dirty="0" smtClean="0"/>
              <a:t>寧願受傷害的是我，不是你。</a:t>
            </a:r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18</a:t>
            </a:fld>
            <a:endParaRPr lang="en-US" altLang="zh-TW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9"/>
            <a:ext cx="7499176" cy="930498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2.6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感情</a:t>
            </a:r>
            <a:r>
              <a:rPr lang="zh-TW" altLang="en-US" sz="4000" dirty="0">
                <a:solidFill>
                  <a:srgbClr val="660066"/>
                </a:solidFill>
                <a:latin typeface="+mn-lt"/>
              </a:rPr>
              <a:t>剝削</a:t>
            </a:r>
          </a:p>
        </p:txBody>
      </p:sp>
      <p:sp>
        <p:nvSpPr>
          <p:cNvPr id="435205" name="Rectangle 5"/>
          <p:cNvSpPr>
            <a:spLocks noChangeArrowheads="1"/>
          </p:cNvSpPr>
          <p:nvPr/>
        </p:nvSpPr>
        <p:spPr bwMode="auto">
          <a:xfrm>
            <a:off x="539552" y="1484784"/>
            <a:ext cx="7920880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just" eaLnBrk="0" hangingPunct="0">
              <a:lnSpc>
                <a:spcPct val="120000"/>
              </a:lnSpc>
              <a:spcBef>
                <a:spcPct val="0"/>
              </a:spcBef>
              <a:buClrTx/>
              <a:buFontTx/>
              <a:buChar char="•"/>
            </a:pPr>
            <a:r>
              <a:rPr lang="zh-TW" altLang="en-US" sz="3200" dirty="0" smtClean="0">
                <a:solidFill>
                  <a:srgbClr val="800000"/>
                </a:solidFill>
              </a:rPr>
              <a:t>感情資本</a:t>
            </a:r>
            <a:r>
              <a:rPr lang="zh-TW" altLang="en-US" sz="3200" dirty="0" smtClean="0"/>
              <a:t>無法測量，但是每個人大致可以評估自己對別人感情的高低。</a:t>
            </a:r>
          </a:p>
          <a:p>
            <a:pPr marL="342900" indent="-342900" algn="just" eaLnBrk="0" hangingPunct="0">
              <a:lnSpc>
                <a:spcPct val="120000"/>
              </a:lnSpc>
              <a:spcBef>
                <a:spcPct val="0"/>
              </a:spcBef>
              <a:buClrTx/>
              <a:buFontTx/>
              <a:buChar char="•"/>
            </a:pPr>
            <a:r>
              <a:rPr lang="zh-TW" altLang="en-US" sz="3200" dirty="0" smtClean="0"/>
              <a:t>感情</a:t>
            </a:r>
            <a:r>
              <a:rPr lang="zh-TW" altLang="en-US" sz="3200" dirty="0"/>
              <a:t>存量的不對稱，潛藏著存量低的一方要求存量高的一方不斷獻出的索求，稱為</a:t>
            </a:r>
            <a:r>
              <a:rPr lang="zh-TW" altLang="en-US" sz="3200" dirty="0">
                <a:solidFill>
                  <a:srgbClr val="FF3399"/>
                </a:solidFill>
              </a:rPr>
              <a:t>感情剝削</a:t>
            </a:r>
            <a:r>
              <a:rPr lang="zh-TW" altLang="en-US" sz="3200" dirty="0"/>
              <a:t>。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19</a:t>
            </a:fld>
            <a:endParaRPr lang="en-US" altLang="zh-TW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88913"/>
            <a:ext cx="7543800" cy="1106487"/>
          </a:xfrm>
        </p:spPr>
        <p:txBody>
          <a:bodyPr/>
          <a:lstStyle/>
          <a:p>
            <a:pPr algn="ctr"/>
            <a:r>
              <a:rPr lang="zh-TW" altLang="en-US" sz="4800">
                <a:solidFill>
                  <a:srgbClr val="990066"/>
                </a:solidFill>
              </a:rPr>
              <a:t>內容</a:t>
            </a: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8175" y="1844675"/>
            <a:ext cx="6048375" cy="4141788"/>
          </a:xfrm>
        </p:spPr>
        <p:txBody>
          <a:bodyPr/>
          <a:lstStyle/>
          <a:p>
            <a:pPr marL="571500" indent="-571500">
              <a:buClr>
                <a:srgbClr val="660066"/>
              </a:buClr>
              <a:buNone/>
            </a:pPr>
            <a:r>
              <a:rPr lang="zh-TW" altLang="en-US" sz="3200" b="1" dirty="0"/>
              <a:t>一</a:t>
            </a:r>
            <a:r>
              <a:rPr lang="zh-TW" altLang="en-US" sz="3200" b="1" dirty="0" smtClean="0"/>
              <a:t>、擇偶與婚配</a:t>
            </a:r>
            <a:endParaRPr lang="en-US" altLang="zh-TW" sz="3200" b="1" dirty="0" smtClean="0"/>
          </a:p>
          <a:p>
            <a:pPr marL="571500" indent="-571500">
              <a:buClr>
                <a:srgbClr val="660066"/>
              </a:buClr>
              <a:buNone/>
            </a:pPr>
            <a:r>
              <a:rPr lang="zh-TW" altLang="en-US" sz="3200" b="1" dirty="0" smtClean="0"/>
              <a:t>二、感情</a:t>
            </a:r>
            <a:endParaRPr lang="zh-TW" altLang="en-US" sz="3200" b="1" dirty="0"/>
          </a:p>
          <a:p>
            <a:pPr marL="571500" indent="-571500">
              <a:buClr>
                <a:srgbClr val="660066"/>
              </a:buClr>
              <a:buFont typeface="Wingdings" pitchFamily="2" charset="2"/>
              <a:buNone/>
            </a:pPr>
            <a:r>
              <a:rPr lang="zh-TW" altLang="en-US" sz="3200" b="1" dirty="0"/>
              <a:t>三、家庭制度</a:t>
            </a:r>
          </a:p>
          <a:p>
            <a:pPr marL="571500" indent="-571500">
              <a:buClr>
                <a:srgbClr val="660066"/>
              </a:buClr>
              <a:buFont typeface="Wingdings" pitchFamily="2" charset="2"/>
              <a:buNone/>
            </a:pPr>
            <a:r>
              <a:rPr lang="zh-TW" altLang="en-US" sz="3200" b="1" dirty="0"/>
              <a:t>四、親子</a:t>
            </a:r>
            <a:r>
              <a:rPr lang="zh-TW" altLang="en-US" sz="3200" b="1" dirty="0" smtClean="0"/>
              <a:t>關係</a:t>
            </a:r>
            <a:endParaRPr lang="zh-TW" altLang="en-US" sz="3200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2</a:t>
            </a:fld>
            <a:endParaRPr lang="en-US" altLang="zh-TW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9"/>
            <a:ext cx="7499176" cy="930498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2.7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犧牲奉獻</a:t>
            </a:r>
            <a:endParaRPr lang="zh-TW" altLang="en-US" sz="4000" dirty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484784"/>
            <a:ext cx="7272808" cy="4464496"/>
          </a:xfrm>
        </p:spPr>
        <p:txBody>
          <a:bodyPr/>
          <a:lstStyle/>
          <a:p>
            <a:pPr marL="571500" indent="-571500" algn="just" eaLnBrk="0" hangingPunct="0">
              <a:lnSpc>
                <a:spcPct val="110000"/>
              </a:lnSpc>
              <a:spcBef>
                <a:spcPct val="0"/>
              </a:spcBef>
              <a:buClrTx/>
              <a:buSzTx/>
              <a:buFont typeface="+mj-lt"/>
              <a:buAutoNum type="arabicParenR"/>
            </a:pPr>
            <a:r>
              <a:rPr lang="zh-TW" altLang="en-US" sz="2800" dirty="0"/>
              <a:t>如果大毛發現美玉對感情存量的累積速度遠大過他時，終會發現：要求美玉處處為他犧牲是提升兩人效用的妙方。</a:t>
            </a:r>
          </a:p>
          <a:p>
            <a:pPr marL="571500" indent="-571500" algn="just" eaLnBrk="0" hangingPunct="0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AutoNum type="arabicParenR"/>
            </a:pPr>
            <a:r>
              <a:rPr lang="zh-TW" altLang="en-US" sz="2800" dirty="0"/>
              <a:t>隨著犧牲次數的增加，美玉對大毛的感情存量愈來愈大，願為大毛犧牲的程度也增加。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20</a:t>
            </a:fld>
            <a:endParaRPr lang="en-US" altLang="zh-TW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9"/>
            <a:ext cx="7499176" cy="930498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2.8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感情崩潰</a:t>
            </a:r>
            <a:endParaRPr lang="zh-TW" altLang="en-US" sz="4000" dirty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340768"/>
            <a:ext cx="4752528" cy="4608512"/>
          </a:xfrm>
        </p:spPr>
        <p:txBody>
          <a:bodyPr/>
          <a:lstStyle/>
          <a:p>
            <a:pPr marL="571500" indent="-571500" algn="just" eaLnBrk="0" hangingPunct="0">
              <a:lnSpc>
                <a:spcPct val="110000"/>
              </a:lnSpc>
              <a:spcBef>
                <a:spcPct val="0"/>
              </a:spcBef>
              <a:buClrTx/>
              <a:buSzTx/>
              <a:buFont typeface="+mj-lt"/>
              <a:buAutoNum type="arabicParenR"/>
            </a:pPr>
            <a:r>
              <a:rPr lang="zh-TW" altLang="en-US" sz="2800" dirty="0" smtClean="0"/>
              <a:t>信仰、迷信、感情是非有形的抽象財（或某種想像財）。</a:t>
            </a:r>
            <a:endParaRPr lang="zh-TW" altLang="en-US" sz="2800" dirty="0"/>
          </a:p>
          <a:p>
            <a:pPr marL="571500" indent="-571500" algn="just" eaLnBrk="0" hangingPunct="0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AutoNum type="arabicParenR"/>
            </a:pPr>
            <a:r>
              <a:rPr lang="zh-TW" altLang="en-US" sz="2800" dirty="0" smtClean="0"/>
              <a:t>抽象財的折舊極為迅速。</a:t>
            </a:r>
            <a:endParaRPr lang="en-US" altLang="zh-TW" sz="2800" dirty="0" smtClean="0"/>
          </a:p>
          <a:p>
            <a:pPr marL="571500" indent="-571500" algn="just" eaLnBrk="0" hangingPunct="0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AutoNum type="arabicParenR"/>
            </a:pPr>
            <a:r>
              <a:rPr lang="zh-TW" altLang="en-US" sz="2800" dirty="0" smtClean="0"/>
              <a:t>一次的背叛，極可能導致感情資本的崩潰。</a:t>
            </a:r>
            <a:endParaRPr lang="zh-TW" altLang="en-US" sz="2800" dirty="0"/>
          </a:p>
        </p:txBody>
      </p:sp>
      <p:pic>
        <p:nvPicPr>
          <p:cNvPr id="435204" name="Picture 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1628800"/>
            <a:ext cx="2582862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21</a:t>
            </a:fld>
            <a:endParaRPr lang="en-US" altLang="zh-TW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1557338"/>
            <a:ext cx="6911975" cy="2520950"/>
          </a:xfrm>
        </p:spPr>
        <p:txBody>
          <a:bodyPr/>
          <a:lstStyle/>
          <a:p>
            <a:pPr algn="ctr"/>
            <a:r>
              <a:rPr lang="zh-TW" altLang="en-US" sz="4600">
                <a:solidFill>
                  <a:srgbClr val="CC0000"/>
                </a:solidFill>
              </a:rPr>
              <a:t>三、</a:t>
            </a:r>
            <a:br>
              <a:rPr lang="zh-TW" altLang="en-US" sz="4600">
                <a:solidFill>
                  <a:srgbClr val="CC0000"/>
                </a:solidFill>
              </a:rPr>
            </a:br>
            <a:r>
              <a:rPr lang="zh-TW" altLang="en-US" sz="4600">
                <a:solidFill>
                  <a:srgbClr val="CC0000"/>
                </a:solidFill>
              </a:rPr>
              <a:t/>
            </a:r>
            <a:br>
              <a:rPr lang="zh-TW" altLang="en-US" sz="4600">
                <a:solidFill>
                  <a:srgbClr val="CC0000"/>
                </a:solidFill>
              </a:rPr>
            </a:br>
            <a:r>
              <a:rPr lang="zh-TW" altLang="en-US" sz="4600">
                <a:solidFill>
                  <a:srgbClr val="CC0000"/>
                </a:solidFill>
              </a:rPr>
              <a:t>家庭制度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FC95B93-F562-4F56-9704-3C103C63ED9E}" type="slidenum">
              <a:rPr lang="zh-TW" altLang="en-US" smtClean="0"/>
              <a:pPr/>
              <a:t>22</a:t>
            </a:fld>
            <a:endParaRPr lang="en-US" altLang="zh-TW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70788" cy="1003300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3.1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家庭</a:t>
            </a:r>
            <a:r>
              <a:rPr lang="zh-TW" altLang="en-US" sz="4000" dirty="0">
                <a:solidFill>
                  <a:srgbClr val="660066"/>
                </a:solidFill>
                <a:latin typeface="+mn-lt"/>
              </a:rPr>
              <a:t>的成因</a:t>
            </a:r>
            <a:endParaRPr lang="en-US" altLang="zh-TW" sz="4000" dirty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628800"/>
            <a:ext cx="6120606" cy="4502125"/>
          </a:xfrm>
        </p:spPr>
        <p:txBody>
          <a:bodyPr/>
          <a:lstStyle/>
          <a:p>
            <a:pPr marL="571500" indent="-571500">
              <a:buSzTx/>
            </a:pPr>
            <a:r>
              <a:rPr lang="zh-TW" altLang="en-US" sz="3200" dirty="0"/>
              <a:t>性愛的生產</a:t>
            </a:r>
            <a:r>
              <a:rPr lang="zh-TW" altLang="en-US" sz="3200" dirty="0" smtClean="0"/>
              <a:t>合作</a:t>
            </a:r>
            <a:endParaRPr lang="zh-TW" altLang="en-US" sz="3200" dirty="0"/>
          </a:p>
          <a:p>
            <a:pPr marL="571500" indent="-571500">
              <a:buSzTx/>
            </a:pPr>
            <a:r>
              <a:rPr lang="zh-TW" altLang="en-US" sz="3200" dirty="0"/>
              <a:t>孩子的合作</a:t>
            </a:r>
            <a:r>
              <a:rPr lang="zh-TW" altLang="en-US" sz="3200" dirty="0" smtClean="0"/>
              <a:t>生產</a:t>
            </a:r>
            <a:endParaRPr lang="zh-TW" altLang="en-US" sz="3200" dirty="0"/>
          </a:p>
          <a:p>
            <a:pPr marL="571500" indent="-571500">
              <a:buSzTx/>
            </a:pPr>
            <a:r>
              <a:rPr lang="zh-TW" altLang="en-US" sz="3200" dirty="0"/>
              <a:t>經濟生活</a:t>
            </a:r>
            <a:r>
              <a:rPr lang="zh-TW" altLang="en-US" sz="3200" dirty="0" smtClean="0"/>
              <a:t>的合作</a:t>
            </a:r>
            <a:endParaRPr lang="zh-TW" altLang="en-US" sz="32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23</a:t>
            </a:fld>
            <a:endParaRPr lang="en-US" altLang="zh-TW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350" cy="930275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3.2  </a:t>
            </a:r>
            <a:r>
              <a:rPr lang="zh-TW" altLang="en-US" sz="4000" dirty="0" smtClean="0">
                <a:solidFill>
                  <a:srgbClr val="660066"/>
                </a:solidFill>
                <a:latin typeface="新細明體" pitchFamily="18" charset="-120"/>
              </a:rPr>
              <a:t>性愛</a:t>
            </a:r>
            <a:r>
              <a:rPr lang="zh-TW" altLang="en-US" sz="4000" dirty="0">
                <a:solidFill>
                  <a:srgbClr val="660066"/>
                </a:solidFill>
                <a:latin typeface="新細明體" pitchFamily="18" charset="-120"/>
              </a:rPr>
              <a:t>的生產合作</a:t>
            </a:r>
            <a:endParaRPr lang="en-US" altLang="zh-TW" sz="4000" b="0" dirty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371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9" y="1700808"/>
            <a:ext cx="4752900" cy="4465042"/>
          </a:xfrm>
        </p:spPr>
        <p:txBody>
          <a:bodyPr/>
          <a:lstStyle/>
          <a:p>
            <a:pPr marL="571500" indent="-571500"/>
            <a:r>
              <a:rPr lang="zh-TW" altLang="en-US" sz="3200" dirty="0"/>
              <a:t>性愛是一種雙方的生產合作，</a:t>
            </a:r>
            <a:r>
              <a:rPr lang="zh-TW" altLang="en-US" sz="3200" dirty="0" smtClean="0"/>
              <a:t>但並不</a:t>
            </a:r>
            <a:r>
              <a:rPr lang="zh-TW" altLang="en-US" sz="3200" dirty="0"/>
              <a:t>一定要在家中進行，也不必然需要家庭組織。</a:t>
            </a:r>
          </a:p>
          <a:p>
            <a:pPr marL="571500" indent="-571500"/>
            <a:r>
              <a:rPr lang="zh-TW" altLang="en-US" sz="3200" dirty="0"/>
              <a:t>市場可以</a:t>
            </a:r>
            <a:r>
              <a:rPr lang="zh-TW" altLang="en-US" sz="3200" dirty="0" smtClean="0"/>
              <a:t>提供更好</a:t>
            </a:r>
            <a:r>
              <a:rPr lang="zh-TW" altLang="en-US" sz="3200" dirty="0"/>
              <a:t>的</a:t>
            </a:r>
            <a:r>
              <a:rPr lang="zh-TW" altLang="en-US" sz="3200" dirty="0" smtClean="0"/>
              <a:t>商品（服務）：麻雀</a:t>
            </a:r>
            <a:r>
              <a:rPr lang="zh-TW" altLang="en-US" sz="3200" dirty="0"/>
              <a:t>變鳳凰</a:t>
            </a:r>
          </a:p>
        </p:txBody>
      </p:sp>
      <p:pic>
        <p:nvPicPr>
          <p:cNvPr id="371717" name="Picture 5" descr="File:Pretty woman movi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1844824"/>
            <a:ext cx="3024336" cy="4269651"/>
          </a:xfrm>
          <a:prstGeom prst="rect">
            <a:avLst/>
          </a:prstGeom>
          <a:noFill/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24</a:t>
            </a:fld>
            <a:endParaRPr lang="en-US" altLang="zh-TW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27913" cy="1003300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3.3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孩子</a:t>
            </a:r>
            <a:r>
              <a:rPr lang="zh-TW" altLang="en-US" sz="4000" dirty="0">
                <a:solidFill>
                  <a:srgbClr val="660066"/>
                </a:solidFill>
                <a:latin typeface="+mn-lt"/>
              </a:rPr>
              <a:t>的合作生產</a:t>
            </a:r>
          </a:p>
        </p:txBody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700808"/>
            <a:ext cx="6768752" cy="4267622"/>
          </a:xfrm>
        </p:spPr>
        <p:txBody>
          <a:bodyPr/>
          <a:lstStyle/>
          <a:p>
            <a:pPr marL="571500" indent="-571500">
              <a:lnSpc>
                <a:spcPct val="110000"/>
              </a:lnSpc>
            </a:pPr>
            <a:r>
              <a:rPr lang="zh-TW" altLang="en-US" sz="3200" dirty="0"/>
              <a:t>生孩子也需要雙方的合作，即使是人工受孕。</a:t>
            </a:r>
          </a:p>
          <a:p>
            <a:pPr marL="571500" indent="-571500">
              <a:lnSpc>
                <a:spcPct val="110000"/>
              </a:lnSpc>
            </a:pPr>
            <a:r>
              <a:rPr lang="zh-TW" altLang="en-US" sz="3200" dirty="0" smtClean="0"/>
              <a:t>但自古</a:t>
            </a:r>
            <a:r>
              <a:rPr lang="zh-TW" altLang="en-US" sz="3200" dirty="0"/>
              <a:t>便有借腹生子的交易，不需要家庭組織。扶育也常在非家庭組織中進行</a:t>
            </a:r>
            <a:r>
              <a:rPr lang="zh-TW" altLang="en-US" sz="3200" dirty="0" smtClean="0"/>
              <a:t>。</a:t>
            </a:r>
            <a:endParaRPr lang="zh-TW" altLang="en-US" sz="3200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25</a:t>
            </a:fld>
            <a:endParaRPr lang="en-US" altLang="zh-TW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16632"/>
            <a:ext cx="7488832" cy="1008112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3.4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經濟</a:t>
            </a:r>
            <a:r>
              <a:rPr lang="zh-TW" altLang="en-US" sz="4000" dirty="0">
                <a:solidFill>
                  <a:srgbClr val="660066"/>
                </a:solidFill>
                <a:latin typeface="+mn-lt"/>
              </a:rPr>
              <a:t>生活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的合作</a:t>
            </a:r>
            <a:endParaRPr lang="zh-TW" altLang="en-US" sz="4000" dirty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628800"/>
            <a:ext cx="4824784" cy="4824388"/>
          </a:xfrm>
        </p:spPr>
        <p:txBody>
          <a:bodyPr/>
          <a:lstStyle/>
          <a:p>
            <a:pPr marL="571500" indent="-571500"/>
            <a:r>
              <a:rPr lang="zh-TW" altLang="en-US" sz="3200" dirty="0"/>
              <a:t>三餐都可以外食，衣服也可以外洗。有外傭或家庭清潔公司可雇用，還有家庭修理公司。</a:t>
            </a:r>
          </a:p>
          <a:p>
            <a:pPr marL="571500" indent="-571500"/>
            <a:r>
              <a:rPr lang="zh-TW" altLang="en-US" sz="3200" dirty="0"/>
              <a:t>經濟生活的交換與合作，既非形成家庭的充分條件，也不是必要條件。</a:t>
            </a:r>
          </a:p>
        </p:txBody>
      </p:sp>
      <p:pic>
        <p:nvPicPr>
          <p:cNvPr id="370692" name="Picture 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5600" y="1773238"/>
            <a:ext cx="3313113" cy="437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26</a:t>
            </a:fld>
            <a:endParaRPr lang="en-US" altLang="zh-TW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27913" cy="1003300"/>
          </a:xfrm>
        </p:spPr>
        <p:txBody>
          <a:bodyPr/>
          <a:lstStyle/>
          <a:p>
            <a:pPr marL="742950" indent="-742950"/>
            <a:r>
              <a:rPr lang="en-US" altLang="zh-TW" sz="4000" dirty="0" smtClean="0">
                <a:solidFill>
                  <a:srgbClr val="660066"/>
                </a:solidFill>
              </a:rPr>
              <a:t>3.5  </a:t>
            </a:r>
            <a:r>
              <a:rPr lang="zh-TW" altLang="en-US" sz="4000" dirty="0" smtClean="0">
                <a:solidFill>
                  <a:srgbClr val="660066"/>
                </a:solidFill>
              </a:rPr>
              <a:t>瀘沽湖摩梭人的母系家庭</a:t>
            </a:r>
            <a:endParaRPr lang="zh-TW" altLang="en-US" sz="4000" dirty="0">
              <a:solidFill>
                <a:srgbClr val="660066"/>
              </a:solidFill>
            </a:endParaRPr>
          </a:p>
        </p:txBody>
      </p:sp>
      <p:sp>
        <p:nvSpPr>
          <p:cNvPr id="446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07905" y="1556793"/>
            <a:ext cx="4824536" cy="453650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2800" smtClean="0"/>
              <a:t>家庭成員，無論姨表兄弟姐妹，均視為一母所生。祖輩只有外祖母及其兄弟姐妹。家庭成員，少則十幾人，多則幾十人。</a:t>
            </a:r>
            <a:endParaRPr lang="zh-TW" altLang="en-US" sz="2800" dirty="0"/>
          </a:p>
          <a:p>
            <a:pPr>
              <a:lnSpc>
                <a:spcPct val="90000"/>
              </a:lnSpc>
            </a:pPr>
            <a:r>
              <a:rPr lang="zh-TW" altLang="en-US" sz="2800" smtClean="0"/>
              <a:t>家庭中的成年男女“男不娶，女不嫁”。夜間，女的在家中接待來自另一個家庭的男子，而男的則外出與另一家庭的女子偶居。</a:t>
            </a:r>
            <a:endParaRPr lang="en-US" altLang="zh-TW" sz="28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27</a:t>
            </a:fld>
            <a:endParaRPr lang="en-US" altLang="zh-TW"/>
          </a:p>
        </p:txBody>
      </p:sp>
      <p:pic>
        <p:nvPicPr>
          <p:cNvPr id="5" name="Picture 6" descr="1078d2c3328a1119b571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556792"/>
            <a:ext cx="285750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7427913" cy="1003300"/>
          </a:xfrm>
        </p:spPr>
        <p:txBody>
          <a:bodyPr/>
          <a:lstStyle/>
          <a:p>
            <a:pPr marL="742950" indent="-742950"/>
            <a:r>
              <a:rPr lang="en-US" altLang="zh-TW" sz="4000" dirty="0" smtClean="0">
                <a:solidFill>
                  <a:srgbClr val="660066"/>
                </a:solidFill>
              </a:rPr>
              <a:t>3.6  </a:t>
            </a:r>
            <a:r>
              <a:rPr lang="zh-TW" altLang="en-US" sz="4000" dirty="0" smtClean="0">
                <a:solidFill>
                  <a:srgbClr val="660066"/>
                </a:solidFill>
              </a:rPr>
              <a:t>母系繼承</a:t>
            </a:r>
            <a:endParaRPr lang="zh-TW" altLang="en-US" sz="4000" dirty="0">
              <a:solidFill>
                <a:srgbClr val="660066"/>
              </a:solidFill>
            </a:endParaRPr>
          </a:p>
        </p:txBody>
      </p:sp>
      <p:sp>
        <p:nvSpPr>
          <p:cNvPr id="446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1" y="1772815"/>
            <a:ext cx="7499176" cy="475180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2800" dirty="0" smtClean="0"/>
              <a:t>所生子女，都屬於女方，血緣按母系算，財產按母系繼承。</a:t>
            </a:r>
            <a:endParaRPr lang="zh-TW" altLang="en-US" sz="2800" dirty="0"/>
          </a:p>
          <a:p>
            <a:pPr>
              <a:lnSpc>
                <a:spcPct val="90000"/>
              </a:lnSpc>
            </a:pPr>
            <a:r>
              <a:rPr lang="zh-TW" altLang="en-US" sz="2800" dirty="0" smtClean="0"/>
              <a:t>家庭由最能幹的婦女安排生 產、生活、保管財產，稱為 “達布”。男性以舅舅的身份進行活動，協助“達布”，共同維繫母系大家庭。他們與姐妹的子女的關係比與其生父的關係更為密切和特殊。</a:t>
            </a:r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28</a:t>
            </a:fld>
            <a:endParaRPr lang="en-US" altLang="zh-TW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7343775" cy="1008062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3.7  </a:t>
            </a:r>
            <a:r>
              <a:rPr lang="zh-TW" altLang="en-US" sz="4000" dirty="0" smtClean="0">
                <a:solidFill>
                  <a:srgbClr val="660066"/>
                </a:solidFill>
              </a:rPr>
              <a:t>玉</a:t>
            </a:r>
            <a:r>
              <a:rPr lang="zh-TW" altLang="en-US" sz="4000" dirty="0">
                <a:solidFill>
                  <a:srgbClr val="660066"/>
                </a:solidFill>
              </a:rPr>
              <a:t>龍雪山的殉情國度</a:t>
            </a:r>
          </a:p>
        </p:txBody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2600" dirty="0"/>
              <a:t>元明兩代，雲南麗江木氏土司勢力崛起，納西族活動範圍向外擴張</a:t>
            </a:r>
            <a:r>
              <a:rPr lang="zh-TW" altLang="en-US" sz="2600" dirty="0" smtClean="0"/>
              <a:t>。清朝</a:t>
            </a:r>
            <a:r>
              <a:rPr lang="zh-TW" altLang="en-US" sz="2600" dirty="0"/>
              <a:t>雍正實施「改土歸流」，納西族逐漸式微。 </a:t>
            </a:r>
          </a:p>
          <a:p>
            <a:r>
              <a:rPr lang="zh-TW" altLang="en-US" sz="2600" dirty="0"/>
              <a:t>納西神話中，殉情男女爬上玉龍雪山，會經過「石上長尖刺」的「游翠第一國」，和草木不生的「無情第二國」，抵達「有穿不完的綾羅綢緞，吃不完的鮮果珍品，喝不完的美酒甜奶，用不完的金沙銀團，火紅斑虎當乘騎，銀角花鹿來耕耘，寬耳狐狸做獵犬，花尾錦雞來報曉」的的「玉龍第三國」，就是雪山知名的景點雲杉坪。 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29</a:t>
            </a:fld>
            <a:endParaRPr lang="en-US" altLang="zh-TW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1557338"/>
            <a:ext cx="6911975" cy="2520950"/>
          </a:xfrm>
        </p:spPr>
        <p:txBody>
          <a:bodyPr/>
          <a:lstStyle/>
          <a:p>
            <a:pPr algn="ctr"/>
            <a:r>
              <a:rPr lang="zh-TW" altLang="en-US" sz="4400" dirty="0" smtClean="0">
                <a:solidFill>
                  <a:srgbClr val="CC0000"/>
                </a:solidFill>
              </a:rPr>
              <a:t>一、</a:t>
            </a:r>
            <a:r>
              <a:rPr lang="zh-TW" altLang="en-US" sz="4400" dirty="0">
                <a:solidFill>
                  <a:srgbClr val="CC0000"/>
                </a:solidFill>
              </a:rPr>
              <a:t/>
            </a:r>
            <a:br>
              <a:rPr lang="zh-TW" altLang="en-US" sz="4400" dirty="0">
                <a:solidFill>
                  <a:srgbClr val="CC0000"/>
                </a:solidFill>
              </a:rPr>
            </a:br>
            <a:r>
              <a:rPr lang="zh-TW" altLang="en-US" sz="4400" dirty="0">
                <a:solidFill>
                  <a:srgbClr val="CC0000"/>
                </a:solidFill>
              </a:rPr>
              <a:t/>
            </a:r>
            <a:br>
              <a:rPr lang="zh-TW" altLang="en-US" sz="4400" dirty="0">
                <a:solidFill>
                  <a:srgbClr val="CC0000"/>
                </a:solidFill>
              </a:rPr>
            </a:br>
            <a:r>
              <a:rPr lang="zh-TW" altLang="en-US" sz="4400" dirty="0">
                <a:solidFill>
                  <a:srgbClr val="CC0000"/>
                </a:solidFill>
              </a:rPr>
              <a:t>擇偶與婚配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FC95B93-F562-4F56-9704-3C103C63ED9E}" type="slidenum">
              <a:rPr lang="zh-TW" altLang="en-US" smtClean="0"/>
              <a:pPr/>
              <a:t>3</a:t>
            </a:fld>
            <a:endParaRPr lang="en-US" altLang="zh-TW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27913" cy="1003300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3.8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降低</a:t>
            </a:r>
            <a:r>
              <a:rPr lang="zh-TW" altLang="en-US" sz="4000" dirty="0">
                <a:solidFill>
                  <a:srgbClr val="660066"/>
                </a:solidFill>
                <a:latin typeface="+mn-lt"/>
              </a:rPr>
              <a:t>生活的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交易</a:t>
            </a:r>
            <a:r>
              <a:rPr lang="zh-TW" altLang="en-US" sz="4000" dirty="0">
                <a:solidFill>
                  <a:srgbClr val="660066"/>
                </a:solidFill>
                <a:latin typeface="+mn-lt"/>
              </a:rPr>
              <a:t>成本</a:t>
            </a:r>
          </a:p>
        </p:txBody>
      </p:sp>
      <p:sp>
        <p:nvSpPr>
          <p:cNvPr id="353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484784"/>
            <a:ext cx="7704658" cy="4896966"/>
          </a:xfrm>
        </p:spPr>
        <p:txBody>
          <a:bodyPr/>
          <a:lstStyle/>
          <a:p>
            <a:pPr marL="571500" indent="-571500"/>
            <a:r>
              <a:rPr lang="zh-TW" altLang="en-US" sz="3200" dirty="0"/>
              <a:t>家庭，作為組織的存在，在</a:t>
            </a:r>
            <a:r>
              <a:rPr lang="zh-TW" altLang="en-US" sz="3200" dirty="0">
                <a:solidFill>
                  <a:srgbClr val="660066"/>
                </a:solidFill>
              </a:rPr>
              <a:t>降低生活諸多合作的交易成本。</a:t>
            </a:r>
          </a:p>
          <a:p>
            <a:pPr marL="839788" lvl="1" indent="-495300">
              <a:buClr>
                <a:srgbClr val="135322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/>
              <a:t>家庭裡的各種生產活動，並非一定要透過家庭去完成。</a:t>
            </a:r>
          </a:p>
          <a:p>
            <a:pPr marL="839788" lvl="1" indent="-495300">
              <a:buClr>
                <a:srgbClr val="135322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/>
              <a:t>當合作空間包括許多瑣碎小事時，向市場購買的交易成本便顯得較高，而組成家庭則較小。</a:t>
            </a:r>
          </a:p>
          <a:p>
            <a:pPr marL="839788" lvl="1" indent="-495300">
              <a:buClr>
                <a:srgbClr val="135322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/>
              <a:t>當男女試探組成家庭，且判斷組成家庭的交易成本夠小，兩人才會選擇組織家庭。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30</a:t>
            </a:fld>
            <a:endParaRPr lang="en-US" altLang="zh-TW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99350" cy="1003300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3.9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我國</a:t>
            </a:r>
            <a:r>
              <a:rPr lang="zh-TW" altLang="en-US" sz="4000" dirty="0">
                <a:solidFill>
                  <a:srgbClr val="660066"/>
                </a:solidFill>
                <a:latin typeface="+mn-lt"/>
              </a:rPr>
              <a:t>歷史上的妻妾制</a:t>
            </a:r>
          </a:p>
        </p:txBody>
      </p:sp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064500" cy="12954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zh-TW" altLang="en-US" sz="2800" dirty="0"/>
              <a:t>天子立六官、三公、九卿、二十七大夫、八十一元士，以聽天下之外治。</a:t>
            </a:r>
          </a:p>
        </p:txBody>
      </p:sp>
      <p:sp>
        <p:nvSpPr>
          <p:cNvPr id="381956" name="Rectangle 4"/>
          <p:cNvSpPr>
            <a:spLocks noChangeArrowheads="1"/>
          </p:cNvSpPr>
          <p:nvPr/>
        </p:nvSpPr>
        <p:spPr bwMode="auto">
          <a:xfrm>
            <a:off x="539750" y="4652963"/>
            <a:ext cx="8135938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buClr>
                <a:schemeClr val="tx2"/>
              </a:buClr>
              <a:buSzPct val="70000"/>
            </a:pPr>
            <a:r>
              <a:rPr lang="zh-TW" altLang="en-US" sz="2800"/>
              <a:t>天子后立六宮、三夫人、九嬪、二十七世婦、八十一御妻，以聽天下之內治。</a:t>
            </a:r>
            <a:r>
              <a:rPr lang="en-US" altLang="zh-TW" sz="2800"/>
              <a:t>《</a:t>
            </a:r>
            <a:r>
              <a:rPr lang="zh-TW" altLang="en-US" sz="2800"/>
              <a:t>禮記．昏義</a:t>
            </a:r>
            <a:r>
              <a:rPr lang="en-US" altLang="zh-TW" sz="2800"/>
              <a:t>》</a:t>
            </a:r>
            <a:endParaRPr lang="zh-TW" altLang="en-US" sz="2800"/>
          </a:p>
        </p:txBody>
      </p:sp>
      <p:sp>
        <p:nvSpPr>
          <p:cNvPr id="381957" name="AutoShape 5"/>
          <p:cNvSpPr>
            <a:spLocks noChangeArrowheads="1"/>
          </p:cNvSpPr>
          <p:nvPr/>
        </p:nvSpPr>
        <p:spPr bwMode="auto">
          <a:xfrm rot="5400000">
            <a:off x="4932363" y="3213100"/>
            <a:ext cx="977900" cy="977900"/>
          </a:xfrm>
          <a:prstGeom prst="rightArrow">
            <a:avLst>
              <a:gd name="adj1" fmla="val 50000"/>
              <a:gd name="adj2" fmla="val 50005"/>
            </a:avLst>
          </a:prstGeom>
          <a:gradFill rotWithShape="0">
            <a:gsLst>
              <a:gs pos="0">
                <a:schemeClr val="accent2"/>
              </a:gs>
              <a:gs pos="100000">
                <a:srgbClr val="FF66CC"/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1958" name="AutoShape 6"/>
          <p:cNvSpPr>
            <a:spLocks noChangeArrowheads="1"/>
          </p:cNvSpPr>
          <p:nvPr/>
        </p:nvSpPr>
        <p:spPr bwMode="auto">
          <a:xfrm rot="5400000">
            <a:off x="2378075" y="3175000"/>
            <a:ext cx="977900" cy="1054100"/>
          </a:xfrm>
          <a:prstGeom prst="leftArrow">
            <a:avLst>
              <a:gd name="adj1" fmla="val 50000"/>
              <a:gd name="adj2" fmla="val 49995"/>
            </a:avLst>
          </a:prstGeom>
          <a:gradFill rotWithShape="0">
            <a:gsLst>
              <a:gs pos="0">
                <a:srgbClr val="66FFFF"/>
              </a:gs>
              <a:gs pos="100000">
                <a:srgbClr val="FF0033"/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31</a:t>
            </a:fld>
            <a:endParaRPr lang="en-US" altLang="zh-TW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03300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3.10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妻</a:t>
            </a:r>
            <a:r>
              <a:rPr lang="zh-TW" altLang="en-US" sz="4000" dirty="0">
                <a:solidFill>
                  <a:srgbClr val="660066"/>
                </a:solidFill>
                <a:latin typeface="+mn-lt"/>
              </a:rPr>
              <a:t>妾制的經濟成因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435975" cy="5184775"/>
          </a:xfrm>
        </p:spPr>
        <p:txBody>
          <a:bodyPr/>
          <a:lstStyle/>
          <a:p>
            <a:pPr marL="571500" indent="-571500">
              <a:lnSpc>
                <a:spcPct val="90000"/>
              </a:lnSpc>
            </a:pPr>
            <a:r>
              <a:rPr lang="zh-TW" altLang="en-US" sz="3200" dirty="0"/>
              <a:t>妻妾制起因於土地分配不均：（</a:t>
            </a:r>
            <a:r>
              <a:rPr lang="en-US" altLang="zh-TW" sz="3200" dirty="0"/>
              <a:t>Gary Becker</a:t>
            </a:r>
            <a:r>
              <a:rPr lang="zh-TW" altLang="en-US" sz="3200" dirty="0"/>
              <a:t>）</a:t>
            </a:r>
          </a:p>
          <a:p>
            <a:pPr marL="839788" lvl="1" indent="-495300">
              <a:lnSpc>
                <a:spcPct val="90000"/>
              </a:lnSpc>
              <a:buClr>
                <a:srgbClr val="660066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假設男女</a:t>
            </a:r>
            <a:r>
              <a:rPr lang="zh-TW" altLang="en-US" sz="2800" dirty="0"/>
              <a:t>人數相同、土地歸男子所有、女子缺乏謀生能力、土地分配不均。</a:t>
            </a:r>
          </a:p>
          <a:p>
            <a:pPr marL="839788" lvl="1" indent="-495300">
              <a:lnSpc>
                <a:spcPct val="90000"/>
              </a:lnSpc>
              <a:buClr>
                <a:srgbClr val="660066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/>
              <a:t>地主與自耕農都有扶養妻子的能力，佃農則無。故有能力結婚的男子數目少於適婚女子數目。</a:t>
            </a:r>
          </a:p>
          <a:p>
            <a:pPr marL="839788" lvl="1" indent="-495300">
              <a:lnSpc>
                <a:spcPct val="90000"/>
              </a:lnSpc>
              <a:buClr>
                <a:srgbClr val="660066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/>
              <a:t>在一夫一妻制下，會有女子沒有婚配對象。</a:t>
            </a:r>
          </a:p>
          <a:p>
            <a:pPr marL="839788" lvl="1" indent="-495300">
              <a:lnSpc>
                <a:spcPct val="90000"/>
              </a:lnSpc>
              <a:buClr>
                <a:srgbClr val="660066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/>
              <a:t>未婚女子只能獨身終老或嫁人為妾。女子因缺乏謀生能力，只剩選擇為妾一條路。</a:t>
            </a:r>
          </a:p>
          <a:p>
            <a:pPr marL="839788" lvl="1" indent="-495300">
              <a:lnSpc>
                <a:spcPct val="90000"/>
              </a:lnSpc>
              <a:buClr>
                <a:srgbClr val="660066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/>
              <a:t>只要多娶一位妾的邊際效用或邊際生產力高過財富的邊際效用，地主便會多娶一位新妾。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32</a:t>
            </a:fld>
            <a:endParaRPr lang="en-US" altLang="zh-TW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70788" cy="1003300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3.11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夫婦</a:t>
            </a:r>
            <a:r>
              <a:rPr lang="zh-TW" altLang="en-US" sz="4000" dirty="0">
                <a:solidFill>
                  <a:srgbClr val="660066"/>
                </a:solidFill>
                <a:latin typeface="+mn-lt"/>
              </a:rPr>
              <a:t>的相對地位</a:t>
            </a:r>
          </a:p>
        </p:txBody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6791"/>
            <a:ext cx="7560071" cy="4967833"/>
          </a:xfrm>
        </p:spPr>
        <p:txBody>
          <a:bodyPr/>
          <a:lstStyle/>
          <a:p>
            <a:pPr marL="571500" indent="-571500"/>
            <a:r>
              <a:rPr lang="zh-TW" altLang="en-US" sz="3200" dirty="0"/>
              <a:t>傳統社會是主僕式的結合：</a:t>
            </a:r>
            <a:endParaRPr lang="en-US" altLang="zh-TW" sz="3200" dirty="0"/>
          </a:p>
          <a:p>
            <a:pPr marL="839788" lvl="1" indent="-495300">
              <a:buClr>
                <a:srgbClr val="135322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/>
              <a:t>男性支配工作內容，並決定家庭合作利得。</a:t>
            </a:r>
          </a:p>
          <a:p>
            <a:pPr marL="839788" lvl="1" indent="-495300">
              <a:buClr>
                <a:srgbClr val="135322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/>
              <a:t>為一種接近主奴的結合。</a:t>
            </a:r>
          </a:p>
          <a:p>
            <a:pPr marL="839788" lvl="1" indent="-495300">
              <a:buClr>
                <a:srgbClr val="135322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/>
              <a:t>奴僕在主人的威嚇之下不會公然反抗，在背著主人時則會怠工。</a:t>
            </a:r>
          </a:p>
          <a:p>
            <a:pPr marL="839788" lvl="1" indent="-495300">
              <a:buClr>
                <a:srgbClr val="135322"/>
              </a:buClr>
              <a:buSzTx/>
              <a:buFont typeface="Wingdings" pitchFamily="2" charset="2"/>
              <a:buAutoNum type="arabicParenR"/>
            </a:pPr>
            <a:r>
              <a:rPr lang="zh-TW" altLang="en-US" sz="2800" dirty="0"/>
              <a:t>主僕式的結合不能算是一種情願的合作方式。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33</a:t>
            </a:fld>
            <a:endParaRPr lang="en-US" altLang="zh-TW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1557338"/>
            <a:ext cx="6911975" cy="2520950"/>
          </a:xfrm>
        </p:spPr>
        <p:txBody>
          <a:bodyPr/>
          <a:lstStyle/>
          <a:p>
            <a:pPr algn="ctr"/>
            <a:r>
              <a:rPr lang="zh-TW" altLang="en-US" sz="4600">
                <a:solidFill>
                  <a:srgbClr val="CC0000"/>
                </a:solidFill>
              </a:rPr>
              <a:t>四、</a:t>
            </a:r>
            <a:br>
              <a:rPr lang="zh-TW" altLang="en-US" sz="4600">
                <a:solidFill>
                  <a:srgbClr val="CC0000"/>
                </a:solidFill>
              </a:rPr>
            </a:br>
            <a:r>
              <a:rPr lang="zh-TW" altLang="en-US" sz="4600">
                <a:solidFill>
                  <a:srgbClr val="CC0000"/>
                </a:solidFill>
              </a:rPr>
              <a:t/>
            </a:r>
            <a:br>
              <a:rPr lang="zh-TW" altLang="en-US" sz="4600">
                <a:solidFill>
                  <a:srgbClr val="CC0000"/>
                </a:solidFill>
              </a:rPr>
            </a:br>
            <a:r>
              <a:rPr lang="zh-TW" altLang="en-US" sz="4600">
                <a:solidFill>
                  <a:srgbClr val="CC0000"/>
                </a:solidFill>
              </a:rPr>
              <a:t>親子關係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FC95B93-F562-4F56-9704-3C103C63ED9E}" type="slidenum">
              <a:rPr lang="zh-TW" altLang="en-US" smtClean="0"/>
              <a:pPr/>
              <a:t>34</a:t>
            </a:fld>
            <a:endParaRPr lang="en-US" altLang="zh-TW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543800" cy="1034752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</a:rPr>
              <a:t>4.1  </a:t>
            </a:r>
            <a:r>
              <a:rPr lang="zh-TW" altLang="en-US" sz="4000" dirty="0" smtClean="0">
                <a:solidFill>
                  <a:srgbClr val="660066"/>
                </a:solidFill>
              </a:rPr>
              <a:t>需要</a:t>
            </a:r>
            <a:r>
              <a:rPr lang="zh-TW" altLang="en-US" sz="4000" dirty="0" smtClean="0">
                <a:solidFill>
                  <a:srgbClr val="660066"/>
                </a:solidFill>
              </a:rPr>
              <a:t>孩子</a:t>
            </a:r>
            <a:endParaRPr lang="zh-TW" altLang="en-US" sz="4000" dirty="0">
              <a:solidFill>
                <a:srgbClr val="660066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31640" y="1772815"/>
            <a:ext cx="6480720" cy="3312369"/>
          </a:xfrm>
        </p:spPr>
        <p:txBody>
          <a:bodyPr/>
          <a:lstStyle/>
          <a:p>
            <a:r>
              <a:rPr lang="zh-TW" altLang="en-US" sz="3200" dirty="0" smtClean="0"/>
              <a:t>誘因：</a:t>
            </a:r>
            <a:endParaRPr lang="en-US" altLang="zh-TW" sz="3200" dirty="0" smtClean="0"/>
          </a:p>
          <a:p>
            <a:pPr marL="863600" lvl="1" indent="-514350">
              <a:buFont typeface="+mj-lt"/>
              <a:buAutoNum type="arabicParenR"/>
            </a:pPr>
            <a:r>
              <a:rPr lang="zh-TW" altLang="en-US" sz="3200" dirty="0" smtClean="0"/>
              <a:t>傳宗接代</a:t>
            </a:r>
            <a:endParaRPr lang="en-US" altLang="zh-TW" sz="3200" dirty="0" smtClean="0"/>
          </a:p>
          <a:p>
            <a:pPr marL="863600" lvl="1" indent="-514350">
              <a:buFont typeface="+mj-lt"/>
              <a:buAutoNum type="arabicParenR"/>
            </a:pPr>
            <a:r>
              <a:rPr lang="zh-TW" altLang="en-US" sz="3200" dirty="0"/>
              <a:t>老年</a:t>
            </a:r>
            <a:r>
              <a:rPr lang="zh-TW" altLang="en-US" sz="3200" dirty="0" smtClean="0"/>
              <a:t>安養</a:t>
            </a:r>
            <a:endParaRPr lang="en-US" altLang="zh-TW" sz="3200" dirty="0" smtClean="0"/>
          </a:p>
          <a:p>
            <a:pPr marL="863600" lvl="1" indent="-514350">
              <a:buFont typeface="+mj-lt"/>
              <a:buAutoNum type="arabicParenR"/>
            </a:pPr>
            <a:r>
              <a:rPr lang="zh-TW" altLang="en-US" sz="3200" dirty="0"/>
              <a:t>芭</a:t>
            </a:r>
            <a:r>
              <a:rPr lang="zh-TW" altLang="en-US" sz="3200" dirty="0" smtClean="0"/>
              <a:t>比娃娃</a:t>
            </a:r>
            <a:endParaRPr lang="zh-TW" altLang="en-US" sz="32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35</a:t>
            </a:fld>
            <a:endParaRPr lang="en-US" altLang="zh-TW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499176" cy="1074514"/>
          </a:xfrm>
        </p:spPr>
        <p:txBody>
          <a:bodyPr/>
          <a:lstStyle/>
          <a:p>
            <a:pPr lvl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4.2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傳宗接代</a:t>
            </a:r>
            <a:endParaRPr lang="zh-TW" altLang="en-US" sz="4000" dirty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700808"/>
            <a:ext cx="7128792" cy="4430117"/>
          </a:xfrm>
        </p:spPr>
        <p:txBody>
          <a:bodyPr/>
          <a:lstStyle/>
          <a:p>
            <a:r>
              <a:rPr lang="zh-TW" altLang="en-US" dirty="0" smtClean="0"/>
              <a:t>一種</a:t>
            </a:r>
            <a:r>
              <a:rPr lang="zh-TW" altLang="en-US" dirty="0"/>
              <a:t>任務與</a:t>
            </a:r>
            <a:r>
              <a:rPr lang="zh-TW" altLang="en-US" dirty="0" smtClean="0"/>
              <a:t>使命。</a:t>
            </a:r>
            <a:endParaRPr lang="en-US" altLang="zh-TW" dirty="0" smtClean="0"/>
          </a:p>
          <a:p>
            <a:r>
              <a:rPr lang="zh-TW" altLang="en-US" dirty="0" smtClean="0"/>
              <a:t>孩子為正常財：財富與所得的增加能提高生育率。</a:t>
            </a:r>
            <a:endParaRPr lang="en-US" altLang="zh-TW" dirty="0" smtClean="0"/>
          </a:p>
          <a:p>
            <a:r>
              <a:rPr lang="zh-TW" altLang="en-US" dirty="0" smtClean="0"/>
              <a:t>婚外子女的主要原因之一。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36</a:t>
            </a:fld>
            <a:endParaRPr lang="en-US" altLang="zh-TW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88640"/>
            <a:ext cx="7543800" cy="1074737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4.3 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養兒防老</a:t>
            </a:r>
            <a:endParaRPr lang="zh-TW" altLang="en-US" sz="4000" dirty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700808"/>
            <a:ext cx="7776864" cy="4430117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TW" altLang="en-US" sz="3200" dirty="0"/>
              <a:t>父母視</a:t>
            </a:r>
            <a:r>
              <a:rPr lang="zh-TW" altLang="en-US" sz="3200" dirty="0" smtClean="0"/>
              <a:t>孩子為</a:t>
            </a:r>
            <a:r>
              <a:rPr lang="zh-TW" altLang="en-US" sz="3200" dirty="0"/>
              <a:t>能在未來提供所得</a:t>
            </a:r>
            <a:r>
              <a:rPr lang="zh-TW" altLang="en-US" sz="3200" dirty="0" smtClean="0"/>
              <a:t>的投資。</a:t>
            </a:r>
            <a:endParaRPr lang="zh-TW" altLang="en-US" sz="3200" dirty="0"/>
          </a:p>
          <a:p>
            <a:pPr marL="858837" lvl="1" indent="-514350">
              <a:lnSpc>
                <a:spcPct val="120000"/>
              </a:lnSpc>
              <a:buFont typeface="+mj-lt"/>
              <a:buAutoNum type="arabicParenR"/>
            </a:pPr>
            <a:r>
              <a:rPr lang="zh-TW" altLang="en-US" sz="2800" dirty="0"/>
              <a:t>人只要喜歡延長壽命，老年的保障與福氣都會帶來效用。</a:t>
            </a:r>
          </a:p>
          <a:p>
            <a:pPr marL="858837" lvl="1" indent="-514350">
              <a:lnSpc>
                <a:spcPct val="120000"/>
              </a:lnSpc>
              <a:buFont typeface="+mj-lt"/>
              <a:buAutoNum type="arabicParenR"/>
            </a:pPr>
            <a:r>
              <a:rPr lang="zh-TW" altLang="en-US" sz="2800" dirty="0"/>
              <a:t>生兒育女畢竟是父母在壯年期時的負擔，故養兒防老是一項儲蓄行為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 marL="858837" lvl="1" indent="-514350">
              <a:lnSpc>
                <a:spcPct val="120000"/>
              </a:lnSpc>
              <a:buFont typeface="+mj-lt"/>
              <a:buAutoNum type="arabicParenR"/>
            </a:pPr>
            <a:r>
              <a:rPr lang="zh-TW" altLang="en-US" sz="2800" dirty="0"/>
              <a:t>精神上的支柱。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37</a:t>
            </a:fld>
            <a:endParaRPr lang="en-US" altLang="zh-TW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499176" cy="1074514"/>
          </a:xfrm>
        </p:spPr>
        <p:txBody>
          <a:bodyPr/>
          <a:lstStyle/>
          <a:p>
            <a:pPr lvl="1"/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4.4   </a:t>
            </a:r>
            <a:r>
              <a:rPr lang="zh-TW" altLang="en-US" sz="4000" dirty="0" smtClean="0"/>
              <a:t>芭比娃娃</a:t>
            </a:r>
            <a:endParaRPr lang="zh-TW" altLang="en-US" sz="4000" dirty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772816"/>
            <a:ext cx="8075240" cy="4358109"/>
          </a:xfrm>
        </p:spPr>
        <p:txBody>
          <a:bodyPr/>
          <a:lstStyle/>
          <a:p>
            <a:r>
              <a:rPr lang="zh-TW" altLang="en-US" sz="3200" dirty="0" smtClean="0"/>
              <a:t>是孩子為消費財。</a:t>
            </a:r>
            <a:endParaRPr lang="en-US" altLang="zh-TW" sz="3200" dirty="0" smtClean="0"/>
          </a:p>
          <a:p>
            <a:pPr marL="858837" lvl="1" indent="-514350">
              <a:buFont typeface="+mj-lt"/>
              <a:buAutoNum type="arabicParenR"/>
            </a:pPr>
            <a:r>
              <a:rPr lang="zh-TW" altLang="en-US" sz="2800" dirty="0"/>
              <a:t>邊際效用</a:t>
            </a:r>
            <a:r>
              <a:rPr lang="zh-TW" altLang="en-US" sz="2800" dirty="0" smtClean="0"/>
              <a:t>遞減之一：子女數深受價格的影響。</a:t>
            </a:r>
            <a:endParaRPr lang="en-US" altLang="zh-TW" sz="2800" dirty="0" smtClean="0"/>
          </a:p>
          <a:p>
            <a:pPr marL="858837" lvl="1" indent="-514350">
              <a:buFont typeface="+mj-lt"/>
              <a:buAutoNum type="arabicParenR"/>
            </a:pPr>
            <a:r>
              <a:rPr lang="zh-TW" altLang="en-US" sz="2800" dirty="0" smtClean="0"/>
              <a:t>邊際效用遞減之二：遺棄？</a:t>
            </a:r>
            <a:endParaRPr lang="en-US" altLang="zh-TW" sz="28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38</a:t>
            </a:fld>
            <a:endParaRPr lang="en-US" altLang="zh-TW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74737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4.5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生育率的決定</a:t>
            </a:r>
            <a:endParaRPr lang="zh-TW" altLang="en-US" sz="4000" dirty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38707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1999" y="1628800"/>
            <a:ext cx="4392613" cy="4032225"/>
          </a:xfrm>
          <a:noFill/>
          <a:ln/>
        </p:spPr>
        <p:txBody>
          <a:bodyPr/>
          <a:lstStyle/>
          <a:p>
            <a:pPr defTabSz="762000">
              <a:lnSpc>
                <a:spcPct val="130000"/>
              </a:lnSpc>
            </a:pPr>
            <a:r>
              <a:rPr lang="zh-TW" altLang="en-US" sz="2400" dirty="0">
                <a:latin typeface="新細明體" pitchFamily="18" charset="-120"/>
              </a:rPr>
              <a:t>當子女的教育費用增加，預算線由</a:t>
            </a:r>
            <a:r>
              <a:rPr lang="en-US" altLang="zh-TW" sz="2400" dirty="0">
                <a:latin typeface="新細明體" pitchFamily="18" charset="-120"/>
              </a:rPr>
              <a:t>XA</a:t>
            </a:r>
            <a:r>
              <a:rPr lang="zh-TW" altLang="en-US" sz="2400" dirty="0">
                <a:latin typeface="新細明體" pitchFamily="18" charset="-120"/>
              </a:rPr>
              <a:t>線內移為</a:t>
            </a:r>
            <a:r>
              <a:rPr lang="en-US" altLang="zh-TW" sz="2400" dirty="0">
                <a:latin typeface="新細明體" pitchFamily="18" charset="-120"/>
              </a:rPr>
              <a:t>XK</a:t>
            </a:r>
            <a:r>
              <a:rPr lang="zh-TW" altLang="en-US" sz="2400" dirty="0">
                <a:latin typeface="新細明體" pitchFamily="18" charset="-120"/>
              </a:rPr>
              <a:t>線，消費組合點將由</a:t>
            </a:r>
            <a:r>
              <a:rPr lang="en-US" altLang="zh-TW" sz="2400" dirty="0">
                <a:latin typeface="新細明體" pitchFamily="18" charset="-120"/>
              </a:rPr>
              <a:t>E</a:t>
            </a:r>
            <a:r>
              <a:rPr lang="zh-TW" altLang="en-US" sz="2400" dirty="0">
                <a:latin typeface="新細明體" pitchFamily="18" charset="-120"/>
              </a:rPr>
              <a:t>點移至</a:t>
            </a:r>
            <a:r>
              <a:rPr lang="en-US" altLang="zh-TW" sz="2400" dirty="0">
                <a:latin typeface="新細明體" pitchFamily="18" charset="-120"/>
              </a:rPr>
              <a:t>F</a:t>
            </a:r>
            <a:r>
              <a:rPr lang="zh-TW" altLang="en-US" sz="2400" dirty="0">
                <a:latin typeface="新細明體" pitchFamily="18" charset="-120"/>
              </a:rPr>
              <a:t>點，對子女的需要數目將降低，由</a:t>
            </a:r>
            <a:r>
              <a:rPr lang="en-US" altLang="zh-TW" sz="2400" dirty="0">
                <a:latin typeface="新細明體" pitchFamily="18" charset="-120"/>
              </a:rPr>
              <a:t>M</a:t>
            </a:r>
            <a:r>
              <a:rPr lang="zh-TW" altLang="en-US" sz="2400" dirty="0">
                <a:latin typeface="新細明體" pitchFamily="18" charset="-120"/>
              </a:rPr>
              <a:t>點移到</a:t>
            </a:r>
            <a:r>
              <a:rPr lang="en-US" altLang="zh-TW" sz="2400" dirty="0">
                <a:latin typeface="新細明體" pitchFamily="18" charset="-120"/>
              </a:rPr>
              <a:t>N</a:t>
            </a:r>
            <a:r>
              <a:rPr lang="zh-TW" altLang="en-US" sz="2400" dirty="0">
                <a:latin typeface="新細明體" pitchFamily="18" charset="-120"/>
              </a:rPr>
              <a:t>點。</a:t>
            </a:r>
          </a:p>
          <a:p>
            <a:pPr defTabSz="762000">
              <a:lnSpc>
                <a:spcPct val="130000"/>
              </a:lnSpc>
            </a:pPr>
            <a:r>
              <a:rPr lang="zh-TW" altLang="en-US" sz="2400" dirty="0">
                <a:latin typeface="新細明體" pitchFamily="18" charset="-120"/>
              </a:rPr>
              <a:t>因相對價格變動而造成消費數量的改變，稱為</a:t>
            </a:r>
            <a:r>
              <a:rPr lang="zh-TW" altLang="en-US" sz="2400" dirty="0">
                <a:solidFill>
                  <a:srgbClr val="660066"/>
                </a:solidFill>
                <a:latin typeface="新細明體" pitchFamily="18" charset="-120"/>
              </a:rPr>
              <a:t>替代效果</a:t>
            </a:r>
            <a:r>
              <a:rPr lang="zh-TW" altLang="en-US" sz="2400" dirty="0">
                <a:latin typeface="新細明體" pitchFamily="18" charset="-120"/>
              </a:rPr>
              <a:t>。</a:t>
            </a:r>
          </a:p>
        </p:txBody>
      </p:sp>
      <p:graphicFrame>
        <p:nvGraphicFramePr>
          <p:cNvPr id="387077" name="Object 5"/>
          <p:cNvGraphicFramePr>
            <a:graphicFrameLocks/>
          </p:cNvGraphicFramePr>
          <p:nvPr>
            <p:ph sz="half" idx="2"/>
          </p:nvPr>
        </p:nvGraphicFramePr>
        <p:xfrm>
          <a:off x="179388" y="1916832"/>
          <a:ext cx="5616748" cy="4625256"/>
        </p:xfrm>
        <a:graphic>
          <a:graphicData uri="http://schemas.openxmlformats.org/presentationml/2006/ole">
            <p:oleObj spid="_x0000_s387077" name="Microsoft Drawing" r:id="rId3" imgW="2759040" imgH="2465280" progId="">
              <p:embed/>
            </p:oleObj>
          </a:graphicData>
        </a:graphic>
      </p:graphicFrame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B4C2E-75E7-489E-A498-0E01698171DF}" type="slidenum">
              <a:rPr lang="zh-TW" altLang="en-US" smtClean="0"/>
              <a:pPr/>
              <a:t>39</a:t>
            </a:fld>
            <a:endParaRPr lang="en-US" altLang="zh-TW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260648"/>
            <a:ext cx="7499350" cy="864096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1.1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擇偶</a:t>
            </a:r>
            <a:endParaRPr lang="zh-TW" altLang="en-US" sz="4000" dirty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3522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1341438"/>
            <a:ext cx="7921625" cy="1151458"/>
          </a:xfrm>
        </p:spPr>
        <p:txBody>
          <a:bodyPr/>
          <a:lstStyle/>
          <a:p>
            <a:pPr marL="495300" indent="-495300">
              <a:lnSpc>
                <a:spcPct val="90000"/>
              </a:lnSpc>
            </a:pPr>
            <a:r>
              <a:rPr lang="zh-TW" altLang="en-US" sz="2800" dirty="0" smtClean="0">
                <a:latin typeface="新細明體" pitchFamily="18" charset="-120"/>
              </a:rPr>
              <a:t>假設個人</a:t>
            </a:r>
            <a:r>
              <a:rPr lang="zh-TW" altLang="en-US" sz="2800" dirty="0">
                <a:latin typeface="新細明體" pitchFamily="18" charset="-120"/>
              </a:rPr>
              <a:t>的兩項考慮</a:t>
            </a:r>
            <a:r>
              <a:rPr lang="zh-TW" altLang="en-US" sz="2800" dirty="0" smtClean="0">
                <a:latin typeface="新細明體" pitchFamily="18" charset="-120"/>
              </a:rPr>
              <a:t>：麵包（富裕）與愛情（默契）</a:t>
            </a:r>
            <a:endParaRPr lang="zh-TW" altLang="en-US" sz="2800" dirty="0">
              <a:latin typeface="新細明體" pitchFamily="18" charset="-120"/>
            </a:endParaRPr>
          </a:p>
        </p:txBody>
      </p:sp>
      <p:graphicFrame>
        <p:nvGraphicFramePr>
          <p:cNvPr id="352260" name="Object 4"/>
          <p:cNvGraphicFramePr>
            <a:graphicFrameLocks/>
          </p:cNvGraphicFramePr>
          <p:nvPr>
            <p:ph sz="half" idx="2"/>
          </p:nvPr>
        </p:nvGraphicFramePr>
        <p:xfrm>
          <a:off x="467544" y="2420888"/>
          <a:ext cx="5472608" cy="4176464"/>
        </p:xfrm>
        <a:graphic>
          <a:graphicData uri="http://schemas.openxmlformats.org/presentationml/2006/ole">
            <p:oleObj spid="_x0000_s352260" name="Microsoft Drawing" r:id="rId3" imgW="3162240" imgH="2357280" progId="">
              <p:embed/>
            </p:oleObj>
          </a:graphicData>
        </a:graphic>
      </p:graphicFrame>
      <p:sp>
        <p:nvSpPr>
          <p:cNvPr id="352262" name="Rectangle 6"/>
          <p:cNvSpPr>
            <a:spLocks noChangeArrowheads="1"/>
          </p:cNvSpPr>
          <p:nvPr/>
        </p:nvSpPr>
        <p:spPr bwMode="auto">
          <a:xfrm>
            <a:off x="4788024" y="2420888"/>
            <a:ext cx="4105151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95300" indent="-495300">
              <a:lnSpc>
                <a:spcPct val="110000"/>
              </a:lnSpc>
              <a:buClr>
                <a:schemeClr val="tx2"/>
              </a:buClr>
              <a:buSzPct val="70000"/>
            </a:pPr>
            <a:r>
              <a:rPr lang="zh-TW" altLang="en-US" sz="2400" b="1" dirty="0" smtClean="0">
                <a:solidFill>
                  <a:srgbClr val="FF3399"/>
                </a:solidFill>
                <a:latin typeface="新細明體" pitchFamily="18" charset="-120"/>
              </a:rPr>
              <a:t>消費可能集合</a:t>
            </a:r>
            <a:r>
              <a:rPr lang="zh-TW" altLang="en-US" sz="2400" dirty="0" smtClean="0">
                <a:latin typeface="新細明體" pitchFamily="18" charset="-120"/>
              </a:rPr>
              <a:t>包括 </a:t>
            </a:r>
            <a:r>
              <a:rPr lang="en-US" altLang="zh-TW" sz="2400" dirty="0" smtClean="0">
                <a:latin typeface="新細明體" pitchFamily="18" charset="-120"/>
              </a:rPr>
              <a:t>A</a:t>
            </a:r>
            <a:r>
              <a:rPr lang="zh-TW" altLang="en-US" sz="2400" dirty="0" smtClean="0">
                <a:latin typeface="新細明體" pitchFamily="18" charset="-120"/>
              </a:rPr>
              <a:t>、</a:t>
            </a:r>
            <a:r>
              <a:rPr lang="en-US" altLang="zh-TW" sz="2400" dirty="0" smtClean="0">
                <a:latin typeface="新細明體" pitchFamily="18" charset="-120"/>
              </a:rPr>
              <a:t>B</a:t>
            </a:r>
            <a:r>
              <a:rPr lang="zh-TW" altLang="en-US" sz="2400" dirty="0" smtClean="0">
                <a:latin typeface="新細明體" pitchFamily="18" charset="-120"/>
              </a:rPr>
              <a:t>、</a:t>
            </a:r>
            <a:r>
              <a:rPr lang="en-US" altLang="zh-TW" sz="2400" dirty="0" smtClean="0">
                <a:latin typeface="新細明體" pitchFamily="18" charset="-120"/>
              </a:rPr>
              <a:t>C</a:t>
            </a:r>
            <a:r>
              <a:rPr lang="zh-TW" altLang="en-US" sz="2400" dirty="0" smtClean="0">
                <a:latin typeface="新細明體" pitchFamily="18" charset="-120"/>
              </a:rPr>
              <a:t>、</a:t>
            </a:r>
            <a:r>
              <a:rPr lang="en-US" altLang="zh-TW" sz="2400" dirty="0" smtClean="0">
                <a:latin typeface="新細明體" pitchFamily="18" charset="-120"/>
              </a:rPr>
              <a:t>D</a:t>
            </a:r>
            <a:r>
              <a:rPr lang="zh-TW" altLang="en-US" sz="2400" dirty="0" smtClean="0">
                <a:latin typeface="新細明體" pitchFamily="18" charset="-120"/>
              </a:rPr>
              <a:t>、</a:t>
            </a:r>
            <a:r>
              <a:rPr lang="en-US" altLang="zh-TW" sz="2400" dirty="0" smtClean="0">
                <a:latin typeface="新細明體" pitchFamily="18" charset="-120"/>
              </a:rPr>
              <a:t>E </a:t>
            </a:r>
            <a:r>
              <a:rPr lang="zh-TW" altLang="en-US" sz="2400" dirty="0" smtClean="0">
                <a:latin typeface="新細明體" pitchFamily="18" charset="-120"/>
              </a:rPr>
              <a:t>各點，</a:t>
            </a:r>
            <a:r>
              <a:rPr lang="en-US" altLang="zh-TW" sz="2400" dirty="0" smtClean="0">
                <a:latin typeface="新細明體" pitchFamily="18" charset="-120"/>
              </a:rPr>
              <a:t>{A,</a:t>
            </a:r>
            <a:r>
              <a:rPr lang="zh-TW" altLang="en-US" sz="2400" dirty="0" smtClean="0">
                <a:latin typeface="新細明體" pitchFamily="18" charset="-120"/>
              </a:rPr>
              <a:t> </a:t>
            </a:r>
            <a:r>
              <a:rPr lang="en-US" altLang="zh-TW" sz="2400" dirty="0" smtClean="0">
                <a:latin typeface="新細明體" pitchFamily="18" charset="-120"/>
              </a:rPr>
              <a:t>B,</a:t>
            </a:r>
            <a:r>
              <a:rPr lang="zh-TW" altLang="en-US" sz="2400" dirty="0" smtClean="0">
                <a:latin typeface="新細明體" pitchFamily="18" charset="-120"/>
              </a:rPr>
              <a:t> </a:t>
            </a:r>
            <a:r>
              <a:rPr lang="en-US" altLang="zh-TW" sz="2400" dirty="0" smtClean="0">
                <a:latin typeface="新細明體" pitchFamily="18" charset="-120"/>
              </a:rPr>
              <a:t>C}</a:t>
            </a:r>
            <a:r>
              <a:rPr lang="zh-TW" altLang="en-US" sz="2400" dirty="0" smtClean="0">
                <a:latin typeface="新細明體" pitchFamily="18" charset="-120"/>
              </a:rPr>
              <a:t>所連成的線段構成</a:t>
            </a:r>
            <a:r>
              <a:rPr lang="zh-TW" altLang="en-US" sz="2400" dirty="0" smtClean="0">
                <a:solidFill>
                  <a:srgbClr val="FF3399"/>
                </a:solidFill>
                <a:latin typeface="新細明體" pitchFamily="18" charset="-120"/>
              </a:rPr>
              <a:t>消費可能鋒線</a:t>
            </a:r>
            <a:r>
              <a:rPr lang="zh-TW" altLang="en-US" sz="2400" dirty="0" smtClean="0">
                <a:latin typeface="新細明體" pitchFamily="18" charset="-120"/>
              </a:rPr>
              <a:t>。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495300" indent="-495300">
              <a:lnSpc>
                <a:spcPct val="110000"/>
              </a:lnSpc>
              <a:buClr>
                <a:schemeClr val="tx2"/>
              </a:buClr>
              <a:buSzPct val="70000"/>
            </a:pPr>
            <a:r>
              <a:rPr lang="zh-TW" altLang="en-US" sz="2400" dirty="0" smtClean="0">
                <a:latin typeface="新細明體" pitchFamily="18" charset="-120"/>
              </a:rPr>
              <a:t>若</a:t>
            </a:r>
            <a:r>
              <a:rPr lang="zh-TW" altLang="en-US" sz="2400" dirty="0">
                <a:latin typeface="新細明體" pitchFamily="18" charset="-120"/>
              </a:rPr>
              <a:t>無異曲線為</a:t>
            </a:r>
            <a:r>
              <a:rPr lang="en-US" altLang="zh-TW" sz="2400" dirty="0">
                <a:latin typeface="新細明體" pitchFamily="18" charset="-120"/>
              </a:rPr>
              <a:t>Pa</a:t>
            </a:r>
            <a:r>
              <a:rPr lang="zh-TW" altLang="en-US" sz="2400" dirty="0">
                <a:latin typeface="新細明體" pitchFamily="18" charset="-120"/>
              </a:rPr>
              <a:t>，她選</a:t>
            </a:r>
            <a:r>
              <a:rPr lang="en-US" altLang="zh-TW" sz="2400" dirty="0">
                <a:latin typeface="新細明體" pitchFamily="18" charset="-120"/>
              </a:rPr>
              <a:t>A</a:t>
            </a:r>
            <a:r>
              <a:rPr lang="zh-TW" altLang="en-US" sz="2400" dirty="0">
                <a:latin typeface="新細明體" pitchFamily="18" charset="-120"/>
              </a:rPr>
              <a:t>；若無異曲線為</a:t>
            </a:r>
            <a:r>
              <a:rPr lang="en-US" altLang="zh-TW" sz="2400" dirty="0" err="1">
                <a:latin typeface="新細明體" pitchFamily="18" charset="-120"/>
              </a:rPr>
              <a:t>Pb</a:t>
            </a:r>
            <a:r>
              <a:rPr lang="zh-TW" altLang="en-US" sz="2400" dirty="0">
                <a:latin typeface="新細明體" pitchFamily="18" charset="-120"/>
              </a:rPr>
              <a:t>，她選</a:t>
            </a:r>
            <a:r>
              <a:rPr lang="en-US" altLang="zh-TW" sz="2400" dirty="0">
                <a:latin typeface="新細明體" pitchFamily="18" charset="-120"/>
              </a:rPr>
              <a:t>B</a:t>
            </a:r>
            <a:r>
              <a:rPr lang="zh-TW" altLang="en-US" sz="2400" dirty="0">
                <a:latin typeface="新細明體" pitchFamily="18" charset="-120"/>
              </a:rPr>
              <a:t>；若無異曲線為</a:t>
            </a:r>
            <a:r>
              <a:rPr lang="en-US" altLang="zh-TW" sz="2400" dirty="0">
                <a:latin typeface="新細明體" pitchFamily="18" charset="-120"/>
              </a:rPr>
              <a:t>Pc</a:t>
            </a:r>
            <a:r>
              <a:rPr lang="zh-TW" altLang="en-US" sz="2400" dirty="0">
                <a:latin typeface="新細明體" pitchFamily="18" charset="-120"/>
              </a:rPr>
              <a:t>，她選 </a:t>
            </a:r>
            <a:r>
              <a:rPr lang="en-US" altLang="zh-TW" sz="2400" dirty="0">
                <a:latin typeface="新細明體" pitchFamily="18" charset="-120"/>
              </a:rPr>
              <a:t>C</a:t>
            </a:r>
            <a:r>
              <a:rPr lang="zh-TW" altLang="en-US" sz="2400" dirty="0" smtClean="0">
                <a:latin typeface="新細明體" pitchFamily="18" charset="-120"/>
              </a:rPr>
              <a:t>。</a:t>
            </a:r>
            <a:endParaRPr lang="zh-TW" altLang="en-US" sz="2400" dirty="0">
              <a:latin typeface="新細明體" pitchFamily="18" charset="-120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B4C2E-75E7-489E-A498-0E01698171DF}" type="slidenum">
              <a:rPr lang="zh-TW" altLang="en-US" smtClean="0"/>
              <a:pPr/>
              <a:t>4</a:t>
            </a:fld>
            <a:endParaRPr lang="en-US" altLang="zh-TW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74737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4.6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父母</a:t>
            </a:r>
            <a:r>
              <a:rPr lang="zh-TW" altLang="en-US" sz="4000" dirty="0">
                <a:solidFill>
                  <a:srgbClr val="660066"/>
                </a:solidFill>
                <a:latin typeface="+mn-lt"/>
              </a:rPr>
              <a:t>對孩子的愛</a:t>
            </a:r>
          </a:p>
        </p:txBody>
      </p:sp>
      <p:sp>
        <p:nvSpPr>
          <p:cNvPr id="389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/>
            <a:r>
              <a:rPr lang="zh-TW" altLang="en-US" sz="2800">
                <a:latin typeface="新細明體" pitchFamily="18" charset="-120"/>
              </a:rPr>
              <a:t>理想狀況下，父母提供子女好的成長環境與教育，年老時受到子女無微不至的奉養與照料。</a:t>
            </a:r>
          </a:p>
          <a:p>
            <a:pPr marL="571500" indent="-571500"/>
            <a:r>
              <a:rPr lang="zh-TW" altLang="en-US" sz="2800">
                <a:latin typeface="新細明體" pitchFamily="18" charset="-120"/>
              </a:rPr>
              <a:t>但這裡存在感情存量不對稱的情形，也存在契約交易的不同步交易。</a:t>
            </a:r>
          </a:p>
          <a:p>
            <a:pPr marL="839788" lvl="1" indent="-495300">
              <a:buFont typeface="Wingdings" pitchFamily="2" charset="2"/>
              <a:buAutoNum type="arabicPeriod"/>
            </a:pPr>
            <a:r>
              <a:rPr lang="zh-TW" altLang="en-US" sz="2800">
                <a:latin typeface="新細明體" pitchFamily="18" charset="-120"/>
              </a:rPr>
              <a:t>在親子關係中，遭受感情剝削的一方是通常父母，原因是父母相對於子女多了期待：出生、長大、成就。</a:t>
            </a:r>
          </a:p>
          <a:p>
            <a:pPr marL="839788" lvl="1" indent="-495300">
              <a:buFont typeface="Wingdings" pitchFamily="2" charset="2"/>
              <a:buAutoNum type="arabicPeriod"/>
            </a:pPr>
            <a:r>
              <a:rPr lang="zh-TW" altLang="en-US" sz="2800">
                <a:latin typeface="新細明體" pitchFamily="18" charset="-120"/>
              </a:rPr>
              <a:t>在親子關係中，不同步交易受威脅的一方也是父母，原因是父母先付出。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40</a:t>
            </a:fld>
            <a:endParaRPr lang="en-US" altLang="zh-TW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03300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4.7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自</a:t>
            </a:r>
            <a:r>
              <a:rPr lang="zh-TW" altLang="en-US" sz="4000" dirty="0">
                <a:solidFill>
                  <a:srgbClr val="660066"/>
                </a:solidFill>
                <a:latin typeface="+mn-lt"/>
              </a:rPr>
              <a:t>為兒定理</a:t>
            </a:r>
          </a:p>
        </p:txBody>
      </p:sp>
      <p:sp>
        <p:nvSpPr>
          <p:cNvPr id="390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556792"/>
            <a:ext cx="7921128" cy="5040412"/>
          </a:xfrm>
        </p:spPr>
        <p:txBody>
          <a:bodyPr/>
          <a:lstStyle/>
          <a:p>
            <a:pPr marL="571500" indent="-571500"/>
            <a:r>
              <a:rPr lang="zh-TW" altLang="en-US" sz="3200" dirty="0">
                <a:latin typeface="新細明體" pitchFamily="18" charset="-120"/>
              </a:rPr>
              <a:t>假設：</a:t>
            </a:r>
          </a:p>
          <a:p>
            <a:pPr marL="839788" lvl="1" indent="-495300">
              <a:buClr>
                <a:srgbClr val="135322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>
                <a:latin typeface="新細明體" pitchFamily="18" charset="-120"/>
              </a:rPr>
              <a:t>父母關愛孩子的效用，孩子卻只顧自己。</a:t>
            </a:r>
          </a:p>
          <a:p>
            <a:pPr marL="839788" lvl="1" indent="-495300">
              <a:buClr>
                <a:srgbClr val="135322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>
                <a:latin typeface="新細明體" pitchFamily="18" charset="-120"/>
              </a:rPr>
              <a:t>父親的生產力高過孩子。</a:t>
            </a:r>
          </a:p>
          <a:p>
            <a:pPr marL="839788" lvl="1" indent="-495300">
              <a:buClr>
                <a:srgbClr val="135322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>
                <a:latin typeface="新細明體" pitchFamily="18" charset="-120"/>
              </a:rPr>
              <a:t>家庭裡的所得與消費全由父親掌管與分配。</a:t>
            </a:r>
          </a:p>
          <a:p>
            <a:pPr marL="571500" indent="-571500"/>
            <a:r>
              <a:rPr lang="zh-TW" altLang="en-US" sz="3200" dirty="0">
                <a:latin typeface="新細明體" pitchFamily="18" charset="-120"/>
              </a:rPr>
              <a:t>問題：自為的孩子會不會積極工作以增加家庭總所得？</a:t>
            </a:r>
          </a:p>
          <a:p>
            <a:pPr marL="839788" lvl="1" indent="-495300">
              <a:buClr>
                <a:srgbClr val="135322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>
                <a:latin typeface="新細明體" pitchFamily="18" charset="-120"/>
              </a:rPr>
              <a:t>粗看之下，自為的孩子似乎不會積極工作。</a:t>
            </a:r>
          </a:p>
          <a:p>
            <a:pPr marL="839788" lvl="1" indent="-495300">
              <a:buClr>
                <a:srgbClr val="135322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>
                <a:latin typeface="新細明體" pitchFamily="18" charset="-120"/>
              </a:rPr>
              <a:t>貝克認為：在某些條件下，自為的孩子也會為家庭的整體福利努力。這就是有名的「自為兒定理」。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41</a:t>
            </a:fld>
            <a:endParaRPr lang="en-US" altLang="zh-TW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74737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4.8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自</a:t>
            </a:r>
            <a:r>
              <a:rPr lang="zh-TW" altLang="en-US" sz="4000" dirty="0">
                <a:solidFill>
                  <a:srgbClr val="660066"/>
                </a:solidFill>
                <a:latin typeface="+mn-lt"/>
              </a:rPr>
              <a:t>為兒定理的內容</a:t>
            </a:r>
          </a:p>
        </p:txBody>
      </p:sp>
      <p:sp>
        <p:nvSpPr>
          <p:cNvPr id="401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556792"/>
            <a:ext cx="7920880" cy="4752528"/>
          </a:xfrm>
        </p:spPr>
        <p:txBody>
          <a:bodyPr/>
          <a:lstStyle/>
          <a:p>
            <a:pPr marL="571500" indent="-571500">
              <a:lnSpc>
                <a:spcPct val="130000"/>
              </a:lnSpc>
              <a:buFont typeface="Wingdings" pitchFamily="2" charset="2"/>
              <a:buAutoNum type="arabicPeriod"/>
            </a:pPr>
            <a:r>
              <a:rPr lang="zh-TW" altLang="en-US" sz="2800" dirty="0"/>
              <a:t>即使孩子是自為的，父親對孩子的愛可以使家庭更幸福美滿。父子如果能合作，不僅自為的孩子經由父親分配的所得增加，父親的效用也增加。</a:t>
            </a:r>
          </a:p>
          <a:p>
            <a:pPr marL="571500" indent="-571500">
              <a:lnSpc>
                <a:spcPct val="130000"/>
              </a:lnSpc>
              <a:buFont typeface="Wingdings" pitchFamily="2" charset="2"/>
              <a:buAutoNum type="arabicPeriod"/>
            </a:pPr>
            <a:r>
              <a:rPr lang="zh-TW" altLang="en-US" sz="2800" dirty="0"/>
              <a:t>當父親的愛夠強烈時，儘管父親分配給自己的所得會減少，但效用是最高的，而自為的孩子也會追求家庭所得的最高。</a:t>
            </a:r>
          </a:p>
          <a:p>
            <a:pPr marL="571500" indent="-571500">
              <a:lnSpc>
                <a:spcPct val="130000"/>
              </a:lnSpc>
              <a:buFont typeface="Wingdings" pitchFamily="2" charset="2"/>
              <a:buAutoNum type="arabicPeriod"/>
            </a:pPr>
            <a:r>
              <a:rPr lang="zh-TW" altLang="en-US" sz="2800" dirty="0"/>
              <a:t>自為兒定理也可用於主僕下的夫妻。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42</a:t>
            </a:fld>
            <a:endParaRPr lang="en-US" altLang="zh-TW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03300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4.9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自</a:t>
            </a:r>
            <a:r>
              <a:rPr lang="zh-TW" altLang="en-US" sz="4000" dirty="0">
                <a:solidFill>
                  <a:srgbClr val="660066"/>
                </a:solidFill>
                <a:latin typeface="+mn-lt"/>
              </a:rPr>
              <a:t>為兒定理成立的條件</a:t>
            </a:r>
            <a:endParaRPr lang="en-US" altLang="zh-TW" sz="4000" dirty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405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207375" cy="5113337"/>
          </a:xfrm>
        </p:spPr>
        <p:txBody>
          <a:bodyPr/>
          <a:lstStyle/>
          <a:p>
            <a:pPr marL="495300" indent="-495300">
              <a:lnSpc>
                <a:spcPct val="110000"/>
              </a:lnSpc>
              <a:buFont typeface="Wingdings" pitchFamily="2" charset="2"/>
              <a:buAutoNum type="arabicPeriod"/>
            </a:pPr>
            <a:r>
              <a:rPr lang="zh-TW" altLang="en-US" sz="3200" dirty="0">
                <a:latin typeface="新細明體" pitchFamily="18" charset="-120"/>
              </a:rPr>
              <a:t>父親的分配能力：</a:t>
            </a:r>
          </a:p>
          <a:p>
            <a:pPr marL="763588" lvl="1" indent="-419100">
              <a:lnSpc>
                <a:spcPct val="110000"/>
              </a:lnSpc>
            </a:pPr>
            <a:r>
              <a:rPr lang="zh-TW" altLang="en-US" sz="2400" dirty="0">
                <a:latin typeface="新細明體" pitchFamily="18" charset="-120"/>
              </a:rPr>
              <a:t>該定理只考慮消費或所得，忽略勞累的因素。因此，父親必須具有分配所得與勞累的能力，定理才能成立。如果勞累不能得到適當補償，孩子會減少勞力而不去追求更高的家庭所得。</a:t>
            </a:r>
          </a:p>
          <a:p>
            <a:pPr marL="495300" indent="-495300">
              <a:lnSpc>
                <a:spcPct val="110000"/>
              </a:lnSpc>
              <a:buFont typeface="Wingdings" pitchFamily="2" charset="2"/>
              <a:buAutoNum type="arabicPeriod"/>
            </a:pPr>
            <a:r>
              <a:rPr lang="zh-TW" altLang="en-US" sz="3200" dirty="0">
                <a:latin typeface="新細明體" pitchFamily="18" charset="-120"/>
              </a:rPr>
              <a:t>不平行的生命週期：</a:t>
            </a:r>
          </a:p>
          <a:p>
            <a:pPr marL="763588" lvl="1" indent="-419100">
              <a:lnSpc>
                <a:spcPct val="110000"/>
              </a:lnSpc>
            </a:pPr>
            <a:r>
              <a:rPr lang="zh-TW" altLang="en-US" sz="2400" dirty="0">
                <a:latin typeface="新細明體" pitchFamily="18" charset="-120"/>
              </a:rPr>
              <a:t>若父親第二期並沒有生產力，自為兒會寧願在第一期內選擇有利於自己效用的休閒，而盡量減少生產活動。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43</a:t>
            </a:fld>
            <a:endParaRPr lang="en-US" altLang="zh-TW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74737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4.10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父慈子孝</a:t>
            </a:r>
            <a:r>
              <a:rPr lang="zh-TW" altLang="en-US" sz="4000" dirty="0">
                <a:solidFill>
                  <a:srgbClr val="660066"/>
                </a:solidFill>
                <a:latin typeface="+mn-lt"/>
              </a:rPr>
              <a:t>的禮教</a:t>
            </a:r>
          </a:p>
        </p:txBody>
      </p:sp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628800"/>
            <a:ext cx="7859216" cy="450212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TW" altLang="en-US" sz="2800" dirty="0"/>
              <a:t>如果自為兒定理能夠成立，則只需宣導父親的慈愛，便不須重視孝道！</a:t>
            </a:r>
          </a:p>
          <a:p>
            <a:pPr>
              <a:lnSpc>
                <a:spcPct val="120000"/>
              </a:lnSpc>
            </a:pPr>
            <a:r>
              <a:rPr lang="zh-TW" altLang="en-US" sz="2800" dirty="0"/>
              <a:t>事實上，除了少數訓示，如</a:t>
            </a:r>
            <a:r>
              <a:rPr lang="en-US" altLang="zh-TW" sz="2800" dirty="0"/>
              <a:t>《</a:t>
            </a:r>
            <a:r>
              <a:rPr lang="zh-TW" altLang="en-US" sz="2800" dirty="0"/>
              <a:t>顏氏家訓</a:t>
            </a:r>
            <a:r>
              <a:rPr lang="en-US" altLang="zh-TW" sz="2800" dirty="0"/>
              <a:t>》</a:t>
            </a:r>
            <a:r>
              <a:rPr lang="zh-TW" altLang="en-US" sz="2800" dirty="0"/>
              <a:t>的「父不慈則子不孝」外，古代中國的社會風俗以及律法，也從來</a:t>
            </a:r>
            <a:r>
              <a:rPr lang="zh-TW" altLang="en-US" sz="2800" b="1" dirty="0"/>
              <a:t>沒有</a:t>
            </a:r>
            <a:r>
              <a:rPr lang="zh-TW" altLang="en-US" sz="2800" dirty="0"/>
              <a:t>採取類似自為兒定理的觀點。</a:t>
            </a:r>
          </a:p>
          <a:p>
            <a:pPr>
              <a:lnSpc>
                <a:spcPct val="120000"/>
              </a:lnSpc>
            </a:pPr>
            <a:r>
              <a:rPr lang="zh-TW" altLang="en-US" sz="2800" dirty="0"/>
              <a:t>相反地，直到現在，中國家庭仍極重視出自於孩子的孝順行為。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44</a:t>
            </a:fld>
            <a:endParaRPr lang="en-US" altLang="zh-TW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74737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4.11  </a:t>
            </a:r>
            <a:r>
              <a:rPr lang="zh-TW" altLang="en-US" sz="4000" dirty="0">
                <a:solidFill>
                  <a:srgbClr val="660066"/>
                </a:solidFill>
                <a:latin typeface="+mn-lt"/>
              </a:rPr>
              <a:t>孝道的意義</a:t>
            </a:r>
          </a:p>
        </p:txBody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18487" cy="450215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zh-TW" altLang="en-US" sz="2800" dirty="0"/>
              <a:t>只憑父母對子女的慈愛，並不足以使自私的孩子為家庭總所得奮鬥；父母也無法期待孩子來供養年老的生活。</a:t>
            </a:r>
          </a:p>
          <a:p>
            <a:pPr>
              <a:lnSpc>
                <a:spcPct val="110000"/>
              </a:lnSpc>
            </a:pPr>
            <a:r>
              <a:rPr lang="zh-TW" altLang="en-US" sz="2800" dirty="0"/>
              <a:t>但如果父母不能期待子女的回報，他們只有無奈地選擇短暫的生命週期，不會有「世世代代」的綿延現象。</a:t>
            </a:r>
          </a:p>
          <a:p>
            <a:pPr>
              <a:lnSpc>
                <a:spcPct val="110000"/>
              </a:lnSpc>
            </a:pPr>
            <a:r>
              <a:rPr lang="zh-TW" altLang="en-US" sz="2800" dirty="0"/>
              <a:t>為了讓子女回報，除了訴諸感情、道德之外，人還可以創造發明一些制度來促成。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45</a:t>
            </a:fld>
            <a:endParaRPr lang="en-US" altLang="zh-TW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354888" cy="1074737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4.12  </a:t>
            </a:r>
            <a:r>
              <a:rPr lang="zh-TW" altLang="en-US" sz="4000" dirty="0">
                <a:solidFill>
                  <a:srgbClr val="660066"/>
                </a:solidFill>
                <a:latin typeface="+mn-lt"/>
              </a:rPr>
              <a:t>古代的立尸制度</a:t>
            </a:r>
          </a:p>
        </p:txBody>
      </p:sp>
      <p:sp>
        <p:nvSpPr>
          <p:cNvPr id="407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557338"/>
            <a:ext cx="7848600" cy="4357687"/>
          </a:xfrm>
        </p:spPr>
        <p:txBody>
          <a:bodyPr/>
          <a:lstStyle/>
          <a:p>
            <a:r>
              <a:rPr lang="zh-TW" altLang="en-US" sz="2800">
                <a:latin typeface="新細明體" pitchFamily="18" charset="-120"/>
              </a:rPr>
              <a:t>夫祭之道，孫為王父尸。所使為尸者，於祭者子行也。父北面而事之，所以明子事父之道也。此父子之倫也。 </a:t>
            </a:r>
            <a:r>
              <a:rPr lang="en-US" altLang="zh-TW" sz="2800">
                <a:latin typeface="新細明體" pitchFamily="18" charset="-120"/>
              </a:rPr>
              <a:t>--《</a:t>
            </a:r>
            <a:r>
              <a:rPr lang="zh-TW" altLang="en-US" sz="2800">
                <a:latin typeface="新細明體" pitchFamily="18" charset="-120"/>
              </a:rPr>
              <a:t>禮記祭統</a:t>
            </a:r>
            <a:r>
              <a:rPr lang="en-US" altLang="zh-TW" sz="2800">
                <a:latin typeface="新細明體" pitchFamily="18" charset="-120"/>
              </a:rPr>
              <a:t>》</a:t>
            </a:r>
          </a:p>
          <a:p>
            <a:r>
              <a:rPr lang="zh-TW" altLang="en-US" sz="2800">
                <a:latin typeface="新細明體" pitchFamily="18" charset="-120"/>
              </a:rPr>
              <a:t>君子抱孫不抱子。此言孫可以為王父尸，子不可以為父尸。 </a:t>
            </a:r>
            <a:r>
              <a:rPr lang="en-US" altLang="zh-TW" sz="2800">
                <a:latin typeface="新細明體" pitchFamily="18" charset="-120"/>
              </a:rPr>
              <a:t>--《</a:t>
            </a:r>
            <a:r>
              <a:rPr lang="zh-TW" altLang="en-US" sz="2800">
                <a:latin typeface="新細明體" pitchFamily="18" charset="-120"/>
              </a:rPr>
              <a:t>禮記曲禮上</a:t>
            </a:r>
            <a:r>
              <a:rPr lang="en-US" altLang="zh-TW" sz="2800">
                <a:latin typeface="新細明體" pitchFamily="18" charset="-120"/>
              </a:rPr>
              <a:t>》</a:t>
            </a:r>
            <a:endParaRPr lang="zh-TW" altLang="en-US" sz="2800">
              <a:latin typeface="新細明體" pitchFamily="18" charset="-120"/>
            </a:endParaRPr>
          </a:p>
        </p:txBody>
      </p:sp>
      <p:graphicFrame>
        <p:nvGraphicFramePr>
          <p:cNvPr id="407556" name="Object 4"/>
          <p:cNvGraphicFramePr>
            <a:graphicFrameLocks/>
          </p:cNvGraphicFramePr>
          <p:nvPr>
            <p:ph sz="half" idx="2"/>
          </p:nvPr>
        </p:nvGraphicFramePr>
        <p:xfrm>
          <a:off x="5076825" y="4076700"/>
          <a:ext cx="3605213" cy="2436813"/>
        </p:xfrm>
        <a:graphic>
          <a:graphicData uri="http://schemas.openxmlformats.org/presentationml/2006/ole">
            <p:oleObj spid="_x0000_s407556" name="Microsoft Drawing" r:id="rId3" imgW="5181480" imgH="3495600" progId="">
              <p:embed/>
            </p:oleObj>
          </a:graphicData>
        </a:graphic>
      </p:graphicFrame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B4C2E-75E7-489E-A498-0E01698171DF}" type="slidenum">
              <a:rPr lang="zh-TW" altLang="en-US" smtClean="0"/>
              <a:pPr/>
              <a:t>46</a:t>
            </a:fld>
            <a:endParaRPr lang="en-US" altLang="zh-TW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74737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4.13  </a:t>
            </a:r>
            <a:r>
              <a:rPr lang="zh-TW" altLang="en-US" sz="4000" dirty="0">
                <a:solidFill>
                  <a:srgbClr val="660066"/>
                </a:solidFill>
                <a:latin typeface="+mn-lt"/>
              </a:rPr>
              <a:t>白話翻譯</a:t>
            </a:r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84313"/>
            <a:ext cx="8280400" cy="51133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2800" dirty="0">
                <a:latin typeface="新細明體" pitchFamily="18" charset="-120"/>
              </a:rPr>
              <a:t>祖父死後，孫子手捧著祖父的神主牌，站在臺上接受父親在臺下祭拜。但，何必以孫為尸？在一個連稱父親名諱都被視為不孝的社會，為何設計要父親在臺下向孩子行禮的儀式？</a:t>
            </a:r>
          </a:p>
          <a:p>
            <a:pPr>
              <a:lnSpc>
                <a:spcPct val="90000"/>
              </a:lnSpc>
            </a:pPr>
            <a:r>
              <a:rPr lang="zh-TW" altLang="en-US" sz="2800" dirty="0">
                <a:latin typeface="新細明體" pitchFamily="18" charset="-120"/>
              </a:rPr>
              <a:t>解釋：</a:t>
            </a:r>
          </a:p>
          <a:p>
            <a:pPr lvl="1">
              <a:lnSpc>
                <a:spcPct val="90000"/>
              </a:lnSpc>
            </a:pPr>
            <a:r>
              <a:rPr lang="zh-TW" altLang="en-US" sz="2800" dirty="0">
                <a:latin typeface="新細明體" pitchFamily="18" charset="-120"/>
              </a:rPr>
              <a:t>子可以不甚費力地觀察父是虧祖自利，還是    自利利祖。</a:t>
            </a:r>
          </a:p>
          <a:p>
            <a:pPr lvl="1">
              <a:lnSpc>
                <a:spcPct val="90000"/>
              </a:lnSpc>
            </a:pPr>
            <a:r>
              <a:rPr lang="zh-TW" altLang="en-US" sz="2800" dirty="0">
                <a:latin typeface="新細明體" pitchFamily="18" charset="-120"/>
              </a:rPr>
              <a:t>虧祖自利的父，即使面對社會或道德壓力而不得不祭祀時，馬虎不誠的祭拜難逃子的觀察。</a:t>
            </a:r>
          </a:p>
          <a:p>
            <a:pPr lvl="1">
              <a:lnSpc>
                <a:spcPct val="90000"/>
              </a:lnSpc>
            </a:pPr>
            <a:r>
              <a:rPr lang="zh-TW" altLang="en-US" sz="2800" dirty="0">
                <a:latin typeface="新細明體" pitchFamily="18" charset="-120"/>
              </a:rPr>
              <a:t>如果父也希望子能夠利家，他自知自身必須利祖之家，才可能使子利父之家；否則，子就更可能一如父之虧祖而行虧父自利行為</a:t>
            </a:r>
            <a:endParaRPr lang="zh-TW" altLang="en-US" sz="2400" dirty="0">
              <a:latin typeface="新細明體" pitchFamily="18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47</a:t>
            </a:fld>
            <a:endParaRPr lang="en-US" altLang="zh-TW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427913" cy="1074737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4.14  </a:t>
            </a:r>
            <a:r>
              <a:rPr lang="zh-TW" altLang="en-US" sz="4000" dirty="0">
                <a:solidFill>
                  <a:srgbClr val="660066"/>
                </a:solidFill>
                <a:latin typeface="+mn-lt"/>
              </a:rPr>
              <a:t>不孝的律法</a:t>
            </a:r>
          </a:p>
        </p:txBody>
      </p:sp>
      <p:sp>
        <p:nvSpPr>
          <p:cNvPr id="409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8158163" cy="4554537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TW" altLang="en-US" sz="2800" dirty="0"/>
              <a:t>雖然古代立尸制度是針對自為兒定理設計，但當虧家自利的好處非常大時，這種監督也無法有效地抑制不孝的行為。</a:t>
            </a:r>
          </a:p>
          <a:p>
            <a:pPr lvl="1">
              <a:lnSpc>
                <a:spcPct val="120000"/>
              </a:lnSpc>
            </a:pPr>
            <a:r>
              <a:rPr lang="zh-TW" altLang="en-US" sz="2400" dirty="0"/>
              <a:t>唐朝以後的律法便存在許多對不孝子的嚴刑懲罰。所謂的「十惡不赦」中就有五條與家庭內夫妻、父子以及近親間的爭亂、不孝有關。</a:t>
            </a:r>
          </a:p>
          <a:p>
            <a:pPr lvl="1">
              <a:lnSpc>
                <a:spcPct val="120000"/>
              </a:lnSpc>
            </a:pPr>
            <a:r>
              <a:rPr lang="zh-TW" altLang="en-US" sz="2400" dirty="0"/>
              <a:t>這充份顯示出中國人對孝的要求，不僅是訴諸道德、習俗的，也是法律的。</a:t>
            </a:r>
          </a:p>
          <a:p>
            <a:pPr>
              <a:lnSpc>
                <a:spcPct val="120000"/>
              </a:lnSpc>
            </a:pPr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48</a:t>
            </a:fld>
            <a:endParaRPr lang="en-US" altLang="zh-TW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7543800" cy="1003300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4.15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孝</a:t>
            </a:r>
            <a:r>
              <a:rPr lang="zh-TW" altLang="en-US" sz="4000" dirty="0">
                <a:solidFill>
                  <a:srgbClr val="660066"/>
                </a:solidFill>
                <a:latin typeface="+mn-lt"/>
              </a:rPr>
              <a:t>治</a:t>
            </a:r>
          </a:p>
        </p:txBody>
      </p:sp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229600" cy="4411662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TW" altLang="en-US" sz="2800" dirty="0"/>
              <a:t>在中國古代社會，父母對孩子的愛被推展到對君主的仁人愛民，儒家稱之</a:t>
            </a:r>
            <a:r>
              <a:rPr lang="zh-TW" altLang="en-US" sz="2800" b="1" dirty="0"/>
              <a:t>孝治</a:t>
            </a:r>
            <a:r>
              <a:rPr lang="zh-TW" altLang="en-US" sz="2800" dirty="0"/>
              <a:t>。</a:t>
            </a:r>
          </a:p>
          <a:p>
            <a:pPr>
              <a:lnSpc>
                <a:spcPct val="120000"/>
              </a:lnSpc>
            </a:pPr>
            <a:r>
              <a:rPr lang="zh-TW" altLang="en-US" sz="2800" dirty="0"/>
              <a:t>孝治思想所強調的是父母對子女的愛，不在於要求孩子對父母的孝順。</a:t>
            </a:r>
          </a:p>
          <a:p>
            <a:pPr>
              <a:lnSpc>
                <a:spcPct val="120000"/>
              </a:lnSpc>
            </a:pPr>
            <a:r>
              <a:rPr lang="zh-TW" altLang="en-US" sz="2800" dirty="0"/>
              <a:t>孟子告訴齊宣王語：君視臣如手足，則臣視君如腹心；君視臣如犬馬；則臣視君如國人；君視臣如土芥，則臣視君如寇</a:t>
            </a:r>
            <a:r>
              <a:rPr lang="zh-TW" altLang="en-US" sz="2800" dirty="0" smtClean="0"/>
              <a:t>。</a:t>
            </a:r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49</a:t>
            </a:fld>
            <a:endParaRPr lang="en-US" altLang="zh-TW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03300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1.2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門當戶對</a:t>
            </a:r>
            <a:r>
              <a:rPr lang="zh-TW" altLang="en-US" sz="4000" dirty="0">
                <a:solidFill>
                  <a:srgbClr val="660066"/>
                </a:solidFill>
                <a:latin typeface="+mn-lt"/>
              </a:rPr>
              <a:t>的愛情</a:t>
            </a:r>
          </a:p>
        </p:txBody>
      </p:sp>
      <p:graphicFrame>
        <p:nvGraphicFramePr>
          <p:cNvPr id="374788" name="Object 4"/>
          <p:cNvGraphicFramePr>
            <a:graphicFrameLocks/>
          </p:cNvGraphicFramePr>
          <p:nvPr>
            <p:ph sz="half" idx="2"/>
          </p:nvPr>
        </p:nvGraphicFramePr>
        <p:xfrm>
          <a:off x="323528" y="2132856"/>
          <a:ext cx="5616624" cy="4446190"/>
        </p:xfrm>
        <a:graphic>
          <a:graphicData uri="http://schemas.openxmlformats.org/presentationml/2006/ole">
            <p:oleObj spid="_x0000_s374788" name="Microsoft Drawing" r:id="rId3" imgW="3162240" imgH="2357280" progId="">
              <p:embed/>
            </p:oleObj>
          </a:graphicData>
        </a:graphic>
      </p:graphicFrame>
      <p:sp>
        <p:nvSpPr>
          <p:cNvPr id="374792" name="Rectangle 8"/>
          <p:cNvSpPr>
            <a:spLocks noChangeArrowheads="1"/>
          </p:cNvSpPr>
          <p:nvPr/>
        </p:nvSpPr>
        <p:spPr bwMode="auto">
          <a:xfrm>
            <a:off x="3275856" y="1484784"/>
            <a:ext cx="5760640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120000"/>
              </a:lnSpc>
              <a:buClr>
                <a:schemeClr val="tx2"/>
              </a:buClr>
              <a:buSzPct val="70000"/>
            </a:pPr>
            <a:r>
              <a:rPr lang="zh-TW" altLang="en-US" sz="2400" dirty="0">
                <a:latin typeface="新細明體" pitchFamily="18" charset="-120"/>
              </a:rPr>
              <a:t>富有家庭出生的祝英台，因偏好無異曲線 </a:t>
            </a:r>
            <a:r>
              <a:rPr lang="en-US" altLang="zh-TW" sz="2400" dirty="0">
                <a:latin typeface="新細明體" pitchFamily="18" charset="-120"/>
              </a:rPr>
              <a:t>Pc</a:t>
            </a:r>
            <a:r>
              <a:rPr lang="zh-TW" altLang="en-US" sz="2400" dirty="0">
                <a:latin typeface="新細明體" pitchFamily="18" charset="-120"/>
              </a:rPr>
              <a:t>， 選了</a:t>
            </a:r>
            <a:r>
              <a:rPr lang="en-US" altLang="zh-TW" sz="2400" dirty="0">
                <a:latin typeface="新細明體" pitchFamily="18" charset="-120"/>
              </a:rPr>
              <a:t>C </a:t>
            </a:r>
            <a:r>
              <a:rPr lang="zh-TW" altLang="en-US" sz="2400" dirty="0">
                <a:latin typeface="新細明體" pitchFamily="18" charset="-120"/>
              </a:rPr>
              <a:t>點的梁山伯：未來的生活不富裕，但夫妻默契甚好</a:t>
            </a:r>
            <a:r>
              <a:rPr lang="zh-TW" altLang="en-US" sz="2400" dirty="0" smtClean="0">
                <a:latin typeface="新細明體" pitchFamily="18" charset="-120"/>
              </a:rPr>
              <a:t>。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342900" indent="-342900">
              <a:lnSpc>
                <a:spcPct val="120000"/>
              </a:lnSpc>
              <a:buClr>
                <a:schemeClr val="tx2"/>
              </a:buClr>
              <a:buSzPct val="70000"/>
            </a:pPr>
            <a:r>
              <a:rPr lang="zh-TW" altLang="en-US" sz="2400" dirty="0" smtClean="0">
                <a:latin typeface="新細明體" pitchFamily="18" charset="-120"/>
              </a:rPr>
              <a:t>祝員外則希望祝英台的未來經濟環境在有</a:t>
            </a:r>
            <a:r>
              <a:rPr lang="en-US" altLang="zh-TW" sz="2400" dirty="0" smtClean="0">
                <a:latin typeface="新細明體" pitchFamily="18" charset="-120"/>
              </a:rPr>
              <a:t>MB</a:t>
            </a:r>
            <a:r>
              <a:rPr lang="zh-TW" altLang="en-US" sz="2400" dirty="0" smtClean="0">
                <a:latin typeface="新細明體" pitchFamily="18" charset="-120"/>
              </a:rPr>
              <a:t>線以上的水準，於是限制她必須交往紅色區內的男性，排除了梁山伯。</a:t>
            </a:r>
            <a:endParaRPr lang="zh-TW" altLang="en-US" sz="2400" dirty="0">
              <a:latin typeface="新細明體" pitchFamily="18" charset="-120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B4C2E-75E7-489E-A498-0E01698171DF}" type="slidenum">
              <a:rPr lang="zh-TW" altLang="en-US" smtClean="0"/>
              <a:pPr/>
              <a:t>5</a:t>
            </a:fld>
            <a:endParaRPr lang="en-US" altLang="zh-TW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03300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4.16 《</a:t>
            </a:r>
            <a:r>
              <a:rPr lang="zh-TW" altLang="en-US" sz="4000" dirty="0">
                <a:solidFill>
                  <a:srgbClr val="660066"/>
                </a:solidFill>
                <a:latin typeface="+mn-lt"/>
              </a:rPr>
              <a:t>孝經</a:t>
            </a:r>
            <a:r>
              <a:rPr lang="en-US" altLang="zh-TW" sz="4000" dirty="0">
                <a:solidFill>
                  <a:srgbClr val="660066"/>
                </a:solidFill>
                <a:latin typeface="+mn-lt"/>
              </a:rPr>
              <a:t>》</a:t>
            </a:r>
            <a:r>
              <a:rPr lang="zh-TW" altLang="en-US" sz="4000" dirty="0">
                <a:solidFill>
                  <a:srgbClr val="660066"/>
                </a:solidFill>
                <a:latin typeface="+mn-lt"/>
              </a:rPr>
              <a:t>的擴大解釋</a:t>
            </a:r>
          </a:p>
        </p:txBody>
      </p:sp>
      <p:sp>
        <p:nvSpPr>
          <p:cNvPr id="403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7921625" cy="4502150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zh-TW" altLang="en-US" sz="2800" dirty="0">
                <a:latin typeface="新細明體" pitchFamily="18" charset="-120"/>
              </a:rPr>
              <a:t>昔者明王以孝治天下也，不敢遺小國之臣，而況於公侯伯子男乎？故得萬國之心以事其先王。治國者不敢侮於鰥寡，而況於士民乎？故得百姓之心以事其先君。治家者不敢失於臣妾，而況於妻子乎？故得人之心以事其親。</a:t>
            </a:r>
            <a:r>
              <a:rPr lang="en-US" altLang="zh-TW" sz="2800" dirty="0">
                <a:latin typeface="新細明體" pitchFamily="18" charset="-120"/>
              </a:rPr>
              <a:t>...</a:t>
            </a:r>
            <a:r>
              <a:rPr lang="zh-TW" altLang="en-US" sz="2800" dirty="0">
                <a:latin typeface="新細明體" pitchFamily="18" charset="-120"/>
              </a:rPr>
              <a:t>是以天下平和，災害不生，禍亂不作。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50</a:t>
            </a:fld>
            <a:endParaRPr lang="en-US" altLang="zh-TW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03300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1.3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祝英台</a:t>
            </a:r>
            <a:r>
              <a:rPr lang="zh-TW" altLang="en-US" sz="4000" dirty="0">
                <a:solidFill>
                  <a:srgbClr val="660066"/>
                </a:solidFill>
                <a:latin typeface="+mn-lt"/>
              </a:rPr>
              <a:t>悲劇</a:t>
            </a: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4646612"/>
          </a:xfrm>
        </p:spPr>
        <p:txBody>
          <a:bodyPr/>
          <a:lstStyle/>
          <a:p>
            <a:pPr marL="571500" indent="-571500">
              <a:lnSpc>
                <a:spcPct val="120000"/>
              </a:lnSpc>
            </a:pPr>
            <a:r>
              <a:rPr lang="zh-TW" altLang="en-US" sz="3200" dirty="0" smtClean="0">
                <a:latin typeface="新細明體" pitchFamily="18" charset="-120"/>
              </a:rPr>
              <a:t>祝員外</a:t>
            </a:r>
            <a:r>
              <a:rPr lang="zh-TW" altLang="en-US" sz="3200" dirty="0">
                <a:latin typeface="新細明體" pitchFamily="18" charset="-120"/>
              </a:rPr>
              <a:t>以</a:t>
            </a:r>
            <a:r>
              <a:rPr lang="zh-TW" altLang="en-US" sz="3200" dirty="0" smtClean="0">
                <a:latin typeface="新細明體" pitchFamily="18" charset="-120"/>
              </a:rPr>
              <a:t>其</a:t>
            </a:r>
            <a:r>
              <a:rPr lang="zh-TW" altLang="en-US" sz="3200" dirty="0">
                <a:latin typeface="新細明體" pitchFamily="18" charset="-120"/>
              </a:rPr>
              <a:t>經驗、偏好，排除他認為祝英台得花較大交易成本才能組成美好家庭的男方。</a:t>
            </a:r>
          </a:p>
          <a:p>
            <a:pPr marL="839788" lvl="1" indent="-495300">
              <a:lnSpc>
                <a:spcPct val="120000"/>
              </a:lnSpc>
              <a:buFont typeface="Wingdings" pitchFamily="2" charset="2"/>
              <a:buAutoNum type="circleNumWdWhitePlain"/>
            </a:pPr>
            <a:r>
              <a:rPr lang="zh-TW" altLang="en-US" sz="2800" dirty="0">
                <a:latin typeface="新細明體" pitchFamily="18" charset="-120"/>
              </a:rPr>
              <a:t>這裡的交易成本是祝員外的角度，不是祝英台的角度。</a:t>
            </a:r>
          </a:p>
          <a:p>
            <a:pPr marL="839788" lvl="1" indent="-495300">
              <a:lnSpc>
                <a:spcPct val="120000"/>
              </a:lnSpc>
              <a:buFont typeface="Wingdings" pitchFamily="2" charset="2"/>
              <a:buAutoNum type="circleNumWdWhitePlain"/>
            </a:pPr>
            <a:r>
              <a:rPr lang="zh-TW" altLang="en-US" sz="2800" dirty="0">
                <a:latin typeface="新細明體" pitchFamily="18" charset="-120"/>
              </a:rPr>
              <a:t>主觀的交易成本，應出自當事人的主觀評價</a:t>
            </a:r>
            <a:r>
              <a:rPr lang="zh-TW" altLang="en-US" sz="2800" dirty="0" smtClean="0">
                <a:latin typeface="新細明體" pitchFamily="18" charset="-120"/>
              </a:rPr>
              <a:t>。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839788" lvl="1" indent="-495300">
              <a:lnSpc>
                <a:spcPct val="120000"/>
              </a:lnSpc>
              <a:buFont typeface="Wingdings" pitchFamily="2" charset="2"/>
              <a:buAutoNum type="circleNumWdWhitePlain"/>
            </a:pPr>
            <a:r>
              <a:rPr lang="zh-TW" altLang="en-US" sz="2800" dirty="0" smtClean="0">
                <a:latin typeface="新細明體" pitchFamily="18" charset="-120"/>
              </a:rPr>
              <a:t>必須</a:t>
            </a:r>
            <a:r>
              <a:rPr lang="zh-TW" altLang="en-US" sz="2800" dirty="0">
                <a:latin typeface="新細明體" pitchFamily="18" charset="-120"/>
              </a:rPr>
              <a:t>接受他人與自己不一致的主觀評價，是造成祝英台悲劇的根本原因</a:t>
            </a:r>
            <a:r>
              <a:rPr lang="zh-TW" altLang="en-US" sz="2800" dirty="0" smtClean="0">
                <a:latin typeface="新細明體" pitchFamily="18" charset="-120"/>
              </a:rPr>
              <a:t>。</a:t>
            </a:r>
            <a:endParaRPr lang="zh-TW" altLang="en-US" sz="2800" dirty="0">
              <a:latin typeface="新細明體" pitchFamily="18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6</a:t>
            </a:fld>
            <a:endParaRPr lang="en-US" altLang="zh-TW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70788" cy="1003300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1.4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男女授受不親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的禮教</a:t>
            </a:r>
            <a:endParaRPr lang="zh-TW" altLang="en-US" sz="4000" dirty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355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628799"/>
            <a:ext cx="8497192" cy="4751363"/>
          </a:xfrm>
        </p:spPr>
        <p:txBody>
          <a:bodyPr/>
          <a:lstStyle/>
          <a:p>
            <a:pPr marL="571500" indent="-571500">
              <a:lnSpc>
                <a:spcPct val="130000"/>
              </a:lnSpc>
            </a:pPr>
            <a:r>
              <a:rPr lang="zh-TW" altLang="en-US" sz="3200" dirty="0">
                <a:latin typeface="新細明體" pitchFamily="18" charset="-120"/>
              </a:rPr>
              <a:t>富有家庭為了避免悲劇重演，發展</a:t>
            </a:r>
            <a:r>
              <a:rPr lang="zh-TW" altLang="en-US" sz="3200" dirty="0" smtClean="0">
                <a:latin typeface="新細明體" pitchFamily="18" charset="-120"/>
              </a:rPr>
              <a:t>出男女授受不親</a:t>
            </a:r>
            <a:r>
              <a:rPr lang="zh-TW" altLang="en-US" sz="3200" dirty="0">
                <a:latin typeface="新細明體" pitchFamily="18" charset="-120"/>
              </a:rPr>
              <a:t>的禮教</a:t>
            </a:r>
            <a:r>
              <a:rPr lang="zh-TW" altLang="en-US" sz="3200" dirty="0" smtClean="0">
                <a:latin typeface="新細明體" pitchFamily="18" charset="-120"/>
              </a:rPr>
              <a:t>，禁止</a:t>
            </a:r>
            <a:r>
              <a:rPr lang="zh-TW" altLang="en-US" sz="3200" dirty="0">
                <a:latin typeface="新細明體" pitchFamily="18" charset="-120"/>
              </a:rPr>
              <a:t>他們女兒的選擇自由。</a:t>
            </a:r>
          </a:p>
          <a:p>
            <a:pPr marL="920750" lvl="1" indent="-571500">
              <a:lnSpc>
                <a:spcPct val="130000"/>
              </a:lnSpc>
              <a:buFont typeface="+mj-lt"/>
              <a:buAutoNum type="arabicPeriod"/>
            </a:pPr>
            <a:r>
              <a:rPr lang="zh-TW" altLang="en-US" sz="2800" dirty="0" smtClean="0">
                <a:latin typeface="新細明體" pitchFamily="18" charset="-120"/>
              </a:rPr>
              <a:t>只要</a:t>
            </a:r>
            <a:r>
              <a:rPr lang="zh-TW" altLang="en-US" sz="2800" dirty="0">
                <a:latin typeface="新細明體" pitchFamily="18" charset="-120"/>
              </a:rPr>
              <a:t>不讓祝英台有機會去認識梁山伯，悲劇結局就可避免</a:t>
            </a:r>
            <a:r>
              <a:rPr lang="zh-TW" altLang="en-US" sz="2800" dirty="0" smtClean="0">
                <a:latin typeface="新細明體" pitchFamily="18" charset="-120"/>
              </a:rPr>
              <a:t>。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920750" lvl="1" indent="-571500">
              <a:lnSpc>
                <a:spcPct val="130000"/>
              </a:lnSpc>
              <a:buFont typeface="+mj-lt"/>
              <a:buAutoNum type="arabicPeriod"/>
            </a:pPr>
            <a:r>
              <a:rPr lang="zh-TW" altLang="en-US" sz="2800" dirty="0">
                <a:latin typeface="新細明體" pitchFamily="18" charset="-120"/>
              </a:rPr>
              <a:t>為何</a:t>
            </a:r>
            <a:r>
              <a:rPr lang="zh-TW" altLang="en-US" sz="2800" dirty="0" smtClean="0">
                <a:latin typeface="新細明體" pitchFamily="18" charset="-120"/>
              </a:rPr>
              <a:t>男孩可以認識貧家女？</a:t>
            </a:r>
            <a:endParaRPr lang="zh-TW" altLang="en-US" sz="2800" dirty="0">
              <a:latin typeface="新細明體" pitchFamily="18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7</a:t>
            </a:fld>
            <a:endParaRPr lang="en-US" altLang="zh-TW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70788" cy="1003300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1.5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財產權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與禮教</a:t>
            </a:r>
            <a:endParaRPr lang="zh-TW" altLang="en-US" sz="4000" dirty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429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340768"/>
            <a:ext cx="8063111" cy="5039395"/>
          </a:xfrm>
        </p:spPr>
        <p:txBody>
          <a:bodyPr/>
          <a:lstStyle/>
          <a:p>
            <a:pPr marL="571500" indent="-571500">
              <a:lnSpc>
                <a:spcPct val="160000"/>
              </a:lnSpc>
            </a:pPr>
            <a:r>
              <a:rPr lang="zh-TW" altLang="en-US" sz="2800" dirty="0">
                <a:latin typeface="新細明體" pitchFamily="18" charset="-120"/>
              </a:rPr>
              <a:t>在父權</a:t>
            </a:r>
            <a:r>
              <a:rPr lang="zh-TW" altLang="en-US" sz="2800" dirty="0" smtClean="0">
                <a:latin typeface="新細明體" pitchFamily="18" charset="-120"/>
              </a:rPr>
              <a:t>制度下，父親以遺產繼承控制子女，並女兒出嫁維繫父權制度。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920750" lvl="1" indent="-571500">
              <a:lnSpc>
                <a:spcPct val="160000"/>
              </a:lnSpc>
            </a:pPr>
            <a:r>
              <a:rPr lang="zh-TW" altLang="en-US" sz="2400" dirty="0">
                <a:latin typeface="新細明體" pitchFamily="18" charset="-120"/>
              </a:rPr>
              <a:t>為何</a:t>
            </a:r>
            <a:r>
              <a:rPr lang="zh-TW" altLang="en-US" sz="2400" dirty="0" smtClean="0">
                <a:latin typeface="新細明體" pitchFamily="18" charset="-120"/>
              </a:rPr>
              <a:t>不是母權制度和兒子出嫁？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571500" indent="-571500">
              <a:lnSpc>
                <a:spcPct val="160000"/>
              </a:lnSpc>
            </a:pPr>
            <a:r>
              <a:rPr lang="zh-TW" altLang="en-US" sz="2800" dirty="0" smtClean="0">
                <a:latin typeface="+mn-lt"/>
              </a:rPr>
              <a:t>男女授受不親的</a:t>
            </a:r>
            <a:r>
              <a:rPr lang="zh-TW" altLang="en-US" sz="2800" dirty="0" smtClean="0">
                <a:latin typeface="新細明體" pitchFamily="18" charset="-120"/>
              </a:rPr>
              <a:t>禮教</a:t>
            </a:r>
            <a:r>
              <a:rPr lang="zh-TW" altLang="en-US" sz="2800" dirty="0">
                <a:latin typeface="新細明體" pitchFamily="18" charset="-120"/>
              </a:rPr>
              <a:t>對窮人是多餘的，因為窮人女兒嫁給富家子弟，富人的財產權仍屬自己孩子所有。 	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8</a:t>
            </a:fld>
            <a:endParaRPr lang="en-US" altLang="zh-TW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9"/>
            <a:ext cx="7427913" cy="930498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latin typeface="+mn-lt"/>
              </a:rPr>
              <a:t>1.6  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父權制度下的婚介制度</a:t>
            </a:r>
            <a:endParaRPr lang="zh-TW" altLang="en-US" sz="4000" dirty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4646612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TW" altLang="en-US" sz="2800" dirty="0"/>
              <a:t>當子女被禁止私相交往後，子女無法在婚嫁之前認識對象，</a:t>
            </a:r>
            <a:r>
              <a:rPr lang="zh-TW" altLang="en-US" sz="2800" dirty="0" smtClean="0"/>
              <a:t>便</a:t>
            </a:r>
            <a:r>
              <a:rPr lang="zh-TW" altLang="en-US" sz="2800" dirty="0"/>
              <a:t>需要</a:t>
            </a:r>
            <a:r>
              <a:rPr lang="zh-TW" altLang="en-US" sz="2800" dirty="0" smtClean="0"/>
              <a:t>一些</a:t>
            </a:r>
            <a:r>
              <a:rPr lang="zh-TW" altLang="en-US" sz="2800" dirty="0"/>
              <a:t>設計來減少婚姻的</a:t>
            </a:r>
            <a:r>
              <a:rPr lang="zh-TW" altLang="en-US" sz="2800" dirty="0" smtClean="0"/>
              <a:t>不幸。</a:t>
            </a:r>
            <a:endParaRPr lang="en-US" altLang="zh-TW" sz="2800" dirty="0" smtClean="0"/>
          </a:p>
          <a:p>
            <a:pPr marL="1703388" indent="-715963">
              <a:lnSpc>
                <a:spcPct val="120000"/>
              </a:lnSpc>
              <a:buFont typeface="+mj-lt"/>
              <a:buAutoNum type="arabicParenR"/>
            </a:pPr>
            <a:r>
              <a:rPr lang="zh-TW" altLang="en-US" sz="2800" dirty="0" smtClean="0"/>
              <a:t>指腹為婚</a:t>
            </a:r>
            <a:endParaRPr lang="en-US" altLang="zh-TW" sz="2800" dirty="0" smtClean="0"/>
          </a:p>
          <a:p>
            <a:pPr marL="1703388" indent="-715963">
              <a:lnSpc>
                <a:spcPct val="120000"/>
              </a:lnSpc>
              <a:buFont typeface="+mj-lt"/>
              <a:buAutoNum type="arabicParenR"/>
            </a:pPr>
            <a:r>
              <a:rPr lang="zh-TW" altLang="en-US" sz="2800" dirty="0" smtClean="0"/>
              <a:t>童養媳</a:t>
            </a:r>
            <a:endParaRPr lang="en-US" altLang="zh-TW" sz="2800" dirty="0" smtClean="0"/>
          </a:p>
          <a:p>
            <a:pPr marL="1703388" indent="-715963">
              <a:lnSpc>
                <a:spcPct val="120000"/>
              </a:lnSpc>
              <a:buFont typeface="+mj-lt"/>
              <a:buAutoNum type="arabicParenR"/>
            </a:pPr>
            <a:r>
              <a:rPr lang="zh-TW" altLang="en-US" sz="2800" dirty="0" smtClean="0"/>
              <a:t>說媒</a:t>
            </a:r>
            <a:endParaRPr lang="en-US" altLang="zh-TW" sz="2800" dirty="0" smtClean="0"/>
          </a:p>
          <a:p>
            <a:pPr marL="1703388" indent="-715963">
              <a:lnSpc>
                <a:spcPct val="120000"/>
              </a:lnSpc>
              <a:buFont typeface="+mj-lt"/>
              <a:buAutoNum type="arabicParenR"/>
            </a:pPr>
            <a:r>
              <a:rPr lang="zh-TW" altLang="en-US" sz="2800" dirty="0" smtClean="0"/>
              <a:t>拋繡球</a:t>
            </a:r>
            <a:endParaRPr lang="en-US" altLang="zh-TW" sz="2800" dirty="0" smtClean="0"/>
          </a:p>
          <a:p>
            <a:pPr marL="1703388" indent="-715963">
              <a:lnSpc>
                <a:spcPct val="120000"/>
              </a:lnSpc>
              <a:buFont typeface="+mj-lt"/>
              <a:buAutoNum type="arabicParenR"/>
            </a:pPr>
            <a:r>
              <a:rPr lang="zh-TW" altLang="en-US" sz="2800" dirty="0" smtClean="0">
                <a:solidFill>
                  <a:srgbClr val="660066"/>
                </a:solidFill>
                <a:latin typeface="新細明體" pitchFamily="18" charset="-120"/>
              </a:rPr>
              <a:t>古婚六禮</a:t>
            </a:r>
            <a:endParaRPr lang="en-US" altLang="zh-TW" sz="28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9476F-3E93-48C6-9730-75C8C51E5AD5}" type="slidenum">
              <a:rPr lang="zh-TW" altLang="en-US" smtClean="0"/>
              <a:pPr/>
              <a:t>9</a:t>
            </a:fld>
            <a:endParaRPr lang="en-US" altLang="zh-TW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571500" marR="0" indent="-5715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1"/>
          </a:buClr>
          <a:buSzTx/>
          <a:buFont typeface="Wingdings" pitchFamily="2" charset="2"/>
          <a:buAutoNum type="arabicPeriod"/>
          <a:tabLst/>
          <a:defRPr kumimoji="1" lang="zh-TW" sz="3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571500" marR="0" indent="-5715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1"/>
          </a:buClr>
          <a:buSzTx/>
          <a:buFont typeface="Wingdings" pitchFamily="2" charset="2"/>
          <a:buAutoNum type="arabicPeriod"/>
          <a:tabLst/>
          <a:defRPr kumimoji="1" lang="zh-TW" sz="3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econ1003-03-exchange and market-2011-1001</Template>
  <TotalTime>1605</TotalTime>
  <Words>3158</Words>
  <Application>Microsoft Office PowerPoint</Application>
  <PresentationFormat>如螢幕大小 (4:3)</PresentationFormat>
  <Paragraphs>258</Paragraphs>
  <Slides>50</Slides>
  <Notes>0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50</vt:i4>
      </vt:variant>
    </vt:vector>
  </HeadingPairs>
  <TitlesOfParts>
    <vt:vector size="52" baseType="lpstr">
      <vt:lpstr>Network</vt:lpstr>
      <vt:lpstr>Microsoft Drawing</vt:lpstr>
      <vt:lpstr>經濟學   07   家庭經濟學</vt:lpstr>
      <vt:lpstr>內容</vt:lpstr>
      <vt:lpstr>一、  擇偶與婚配</vt:lpstr>
      <vt:lpstr>1.1  擇偶</vt:lpstr>
      <vt:lpstr>1.2  門當戶對的愛情</vt:lpstr>
      <vt:lpstr>1.3  祝英台悲劇</vt:lpstr>
      <vt:lpstr>1.4  男女授受不親的禮教</vt:lpstr>
      <vt:lpstr>1.5  財產權與禮教</vt:lpstr>
      <vt:lpstr>1.6  父權制度下的婚介制度</vt:lpstr>
      <vt:lpstr>1.7  古婚六禮</vt:lpstr>
      <vt:lpstr>1.8  當代婚介制度</vt:lpstr>
      <vt:lpstr>1.9   選擇與行動</vt:lpstr>
      <vt:lpstr>二、  感情</vt:lpstr>
      <vt:lpstr>2.1  流量與存量</vt:lpstr>
      <vt:lpstr>2.2  存量的特性 </vt:lpstr>
      <vt:lpstr>2.3  消費性資本與上癮</vt:lpstr>
      <vt:lpstr>2.4  各種的消費性資本</vt:lpstr>
      <vt:lpstr>2.5  感情資本</vt:lpstr>
      <vt:lpstr>2.6  感情剝削</vt:lpstr>
      <vt:lpstr>2.7  犧牲奉獻</vt:lpstr>
      <vt:lpstr>2.8  感情崩潰</vt:lpstr>
      <vt:lpstr>三、  家庭制度</vt:lpstr>
      <vt:lpstr>3.1  家庭的成因</vt:lpstr>
      <vt:lpstr>3.2  性愛的生產合作</vt:lpstr>
      <vt:lpstr>3.3  孩子的合作生產</vt:lpstr>
      <vt:lpstr>3.4  經濟生活的合作</vt:lpstr>
      <vt:lpstr>3.5  瀘沽湖摩梭人的母系家庭</vt:lpstr>
      <vt:lpstr>3.6  母系繼承</vt:lpstr>
      <vt:lpstr>3.7  玉龍雪山的殉情國度</vt:lpstr>
      <vt:lpstr>3.8  降低生活的交易成本</vt:lpstr>
      <vt:lpstr>3.9  我國歷史上的妻妾制</vt:lpstr>
      <vt:lpstr>3.10  妻妾制的經濟成因</vt:lpstr>
      <vt:lpstr>3.11 夫婦的相對地位</vt:lpstr>
      <vt:lpstr>四、  親子關係</vt:lpstr>
      <vt:lpstr>4.1  需要孩子</vt:lpstr>
      <vt:lpstr>4.2  傳宗接代</vt:lpstr>
      <vt:lpstr>4.3   養兒防老</vt:lpstr>
      <vt:lpstr>4.4   芭比娃娃</vt:lpstr>
      <vt:lpstr>4.5  生育率的決定</vt:lpstr>
      <vt:lpstr>4.6  父母對孩子的愛</vt:lpstr>
      <vt:lpstr>4.7  自為兒定理</vt:lpstr>
      <vt:lpstr>4.8  自為兒定理的內容</vt:lpstr>
      <vt:lpstr>4.9  自為兒定理成立的條件</vt:lpstr>
      <vt:lpstr>4.10  父慈子孝的禮教</vt:lpstr>
      <vt:lpstr>4.11  孝道的意義</vt:lpstr>
      <vt:lpstr>4.12  古代的立尸制度</vt:lpstr>
      <vt:lpstr>4.13  白話翻譯</vt:lpstr>
      <vt:lpstr>4.14  不孝的律法</vt:lpstr>
      <vt:lpstr>4.15  孝治</vt:lpstr>
      <vt:lpstr>4.16 《孝經》的擴大解釋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03 good and choice</dc:title>
  <dc:creator>cs</dc:creator>
  <cp:lastModifiedBy>cs1101</cp:lastModifiedBy>
  <cp:revision>203</cp:revision>
  <dcterms:created xsi:type="dcterms:W3CDTF">2010-09-27T06:48:18Z</dcterms:created>
  <dcterms:modified xsi:type="dcterms:W3CDTF">2017-11-26T07:25:47Z</dcterms:modified>
</cp:coreProperties>
</file>